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18" r:id="rId3"/>
    <p:sldId id="316" r:id="rId4"/>
    <p:sldId id="319" r:id="rId5"/>
    <p:sldId id="320" r:id="rId6"/>
    <p:sldId id="322" r:id="rId7"/>
    <p:sldId id="321" r:id="rId8"/>
    <p:sldId id="324" r:id="rId9"/>
    <p:sldId id="325" r:id="rId10"/>
    <p:sldId id="326" r:id="rId11"/>
    <p:sldId id="327" r:id="rId12"/>
    <p:sldId id="328" r:id="rId13"/>
    <p:sldId id="329" r:id="rId14"/>
    <p:sldId id="330" r:id="rId15"/>
    <p:sldId id="323" r:id="rId16"/>
    <p:sldId id="331" r:id="rId17"/>
    <p:sldId id="332" r:id="rId18"/>
    <p:sldId id="333" r:id="rId19"/>
    <p:sldId id="334" r:id="rId20"/>
    <p:sldId id="335" r:id="rId21"/>
    <p:sldId id="336" r:id="rId22"/>
    <p:sldId id="337" r:id="rId23"/>
    <p:sldId id="338" r:id="rId24"/>
    <p:sldId id="339" r:id="rId25"/>
    <p:sldId id="340" r:id="rId26"/>
    <p:sldId id="341" r:id="rId27"/>
    <p:sldId id="342" r:id="rId28"/>
    <p:sldId id="343" r:id="rId29"/>
    <p:sldId id="344" r:id="rId30"/>
    <p:sldId id="345" r:id="rId31"/>
    <p:sldId id="346" r:id="rId32"/>
    <p:sldId id="347" r:id="rId33"/>
    <p:sldId id="348" r:id="rId34"/>
    <p:sldId id="349" r:id="rId35"/>
    <p:sldId id="350" r:id="rId36"/>
    <p:sldId id="351" r:id="rId37"/>
    <p:sldId id="352" r:id="rId38"/>
    <p:sldId id="353" r:id="rId39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B516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16" autoAdjust="0"/>
    <p:restoredTop sz="94364" autoAdjust="0"/>
  </p:normalViewPr>
  <p:slideViewPr>
    <p:cSldViewPr snapToGrid="0">
      <p:cViewPr varScale="1">
        <p:scale>
          <a:sx n="69" d="100"/>
          <a:sy n="69" d="100"/>
        </p:scale>
        <p:origin x="66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D964-C00E-4AE2-B766-90D6D689ECF5}" type="datetimeFigureOut">
              <a:rPr lang="es-ES" smtClean="0"/>
              <a:t>14/12/2016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473EA-0CF7-4551-8667-CA7BD55D168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28438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D964-C00E-4AE2-B766-90D6D689ECF5}" type="datetimeFigureOut">
              <a:rPr lang="es-ES" smtClean="0"/>
              <a:t>14/12/2016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473EA-0CF7-4551-8667-CA7BD55D168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22158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D964-C00E-4AE2-B766-90D6D689ECF5}" type="datetimeFigureOut">
              <a:rPr lang="es-ES" smtClean="0"/>
              <a:t>14/12/2016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473EA-0CF7-4551-8667-CA7BD55D168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881497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D964-C00E-4AE2-B766-90D6D689ECF5}" type="datetimeFigureOut">
              <a:rPr lang="es-ES" smtClean="0"/>
              <a:t>14/12/2016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473EA-0CF7-4551-8667-CA7BD55D168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14111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D964-C00E-4AE2-B766-90D6D689ECF5}" type="datetimeFigureOut">
              <a:rPr lang="es-ES" smtClean="0"/>
              <a:t>14/12/2016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473EA-0CF7-4551-8667-CA7BD55D168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12056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D964-C00E-4AE2-B766-90D6D689ECF5}" type="datetimeFigureOut">
              <a:rPr lang="es-ES" smtClean="0"/>
              <a:t>14/12/2016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473EA-0CF7-4551-8667-CA7BD55D168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51566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D964-C00E-4AE2-B766-90D6D689ECF5}" type="datetimeFigureOut">
              <a:rPr lang="es-ES" smtClean="0"/>
              <a:t>14/12/2016</a:t>
            </a:fld>
            <a:endParaRPr lang="es-ES" dirty="0"/>
          </a:p>
        </p:txBody>
      </p:sp>
      <p:sp>
        <p:nvSpPr>
          <p:cNvPr id="8" name="Marcador de pie de pá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9" name="Marcador de número de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473EA-0CF7-4551-8667-CA7BD55D168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38295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D964-C00E-4AE2-B766-90D6D689ECF5}" type="datetimeFigureOut">
              <a:rPr lang="es-ES" smtClean="0"/>
              <a:t>14/12/2016</a:t>
            </a:fld>
            <a:endParaRPr lang="es-ES" dirty="0"/>
          </a:p>
        </p:txBody>
      </p:sp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5" name="Marcador de número de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473EA-0CF7-4551-8667-CA7BD55D168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25270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D964-C00E-4AE2-B766-90D6D689ECF5}" type="datetimeFigureOut">
              <a:rPr lang="es-ES" smtClean="0"/>
              <a:t>14/12/2016</a:t>
            </a:fld>
            <a:endParaRPr lang="es-ES" dirty="0"/>
          </a:p>
        </p:txBody>
      </p:sp>
      <p:sp>
        <p:nvSpPr>
          <p:cNvPr id="3" name="Marcador de pie de pá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473EA-0CF7-4551-8667-CA7BD55D168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326675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D964-C00E-4AE2-B766-90D6D689ECF5}" type="datetimeFigureOut">
              <a:rPr lang="es-ES" smtClean="0"/>
              <a:t>14/12/2016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473EA-0CF7-4551-8667-CA7BD55D168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16436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Marcador de fech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E0D964-C00E-4AE2-B766-90D6D689ECF5}" type="datetimeFigureOut">
              <a:rPr lang="es-ES" smtClean="0"/>
              <a:t>14/12/2016</a:t>
            </a:fld>
            <a:endParaRPr lang="es-ES" dirty="0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C473EA-0CF7-4551-8667-CA7BD55D168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72862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0D964-C00E-4AE2-B766-90D6D689ECF5}" type="datetimeFigureOut">
              <a:rPr lang="es-ES" smtClean="0"/>
              <a:t>14/12/2016</a:t>
            </a:fld>
            <a:endParaRPr lang="es-ES" dirty="0"/>
          </a:p>
        </p:txBody>
      </p:sp>
      <p:sp>
        <p:nvSpPr>
          <p:cNvPr id="5" name="Marcador de pie de pá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 dirty="0"/>
          </a:p>
        </p:txBody>
      </p:sp>
      <p:sp>
        <p:nvSpPr>
          <p:cNvPr id="6" name="Marcador de número de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473EA-0CF7-4551-8667-CA7BD55D1682}" type="slidenum">
              <a:rPr lang="es-ES" smtClean="0"/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657028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9.png"/><Relationship Id="rId7" Type="http://schemas.openxmlformats.org/officeDocument/2006/relationships/image" Target="../media/image43.gif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7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eica-/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quimica.laguia2000.com/general/efecto-tyndall" TargetMode="External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0" y="433258"/>
            <a:ext cx="11935325" cy="3449052"/>
          </a:xfrm>
          <a:noFill/>
        </p:spPr>
        <p:txBody>
          <a:bodyPr>
            <a:normAutofit/>
          </a:bodyPr>
          <a:lstStyle/>
          <a:p>
            <a:pPr algn="ctr"/>
            <a:endParaRPr lang="es-ES" dirty="0">
              <a:latin typeface="Halloween Too" panose="02000500000000000000" pitchFamily="2" charset="0"/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6392">
            <a:off x="7235215" y="4027844"/>
            <a:ext cx="2630455" cy="2477012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7" name="Mike Oldfield - Tubular Bells (The Exorcist Soundtrack) H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68494" y="4961550"/>
            <a:ext cx="609600" cy="60960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242" y="0"/>
            <a:ext cx="9784839" cy="550397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01" y="433258"/>
            <a:ext cx="10258319" cy="5770305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96820" y="6136906"/>
            <a:ext cx="7803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2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4255" y="629907"/>
            <a:ext cx="5182049" cy="84132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53617" y="2093088"/>
            <a:ext cx="4119273" cy="437302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1429" y="2093088"/>
            <a:ext cx="4822371" cy="4373026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06077" y="6216156"/>
            <a:ext cx="7803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655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6900" dirty="0" smtClean="0">
                <a:ln>
                  <a:solidFill>
                    <a:prstClr val="black"/>
                  </a:solidFill>
                </a:ln>
                <a:gradFill>
                  <a:gsLst>
                    <a:gs pos="0">
                      <a:srgbClr val="FF0000"/>
                    </a:gs>
                    <a:gs pos="100000">
                      <a:prstClr val="black"/>
                    </a:gs>
                    <a:gs pos="10000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Halloween Too" panose="02000500000000000000" pitchFamily="2" charset="0"/>
              </a:rPr>
              <a:t> 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fore</a:t>
            </a:r>
            <a:r>
              <a:rPr lang="es-ES" dirty="0"/>
              <a:t> </a:t>
            </a:r>
            <a:r>
              <a:rPr lang="es-ES" dirty="0" err="1"/>
              <a:t>mentioned</a:t>
            </a:r>
            <a:r>
              <a:rPr lang="es-ES" dirty="0"/>
              <a:t> </a:t>
            </a:r>
            <a:r>
              <a:rPr lang="es-ES" dirty="0" err="1"/>
              <a:t>tricks</a:t>
            </a:r>
            <a:r>
              <a:rPr lang="es-ES" dirty="0"/>
              <a:t> are </a:t>
            </a:r>
            <a:r>
              <a:rPr lang="es-ES" dirty="0" err="1"/>
              <a:t>based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b="1" dirty="0" err="1"/>
              <a:t>Reflection</a:t>
            </a:r>
            <a:r>
              <a:rPr lang="es-ES" b="1" dirty="0"/>
              <a:t> of light </a:t>
            </a:r>
            <a:r>
              <a:rPr lang="es-ES" dirty="0" err="1" smtClean="0"/>
              <a:t>phenomenon</a:t>
            </a:r>
            <a:r>
              <a:rPr lang="es-ES" dirty="0" smtClean="0"/>
              <a:t>.</a:t>
            </a:r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5918" y="2750760"/>
            <a:ext cx="6930189" cy="3954840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0574" y="615058"/>
            <a:ext cx="7827942" cy="76206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09095" y="6205685"/>
            <a:ext cx="7803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49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2377" y="719105"/>
            <a:ext cx="8486368" cy="76206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smtClean="0"/>
              <a:t> 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Harry </a:t>
            </a:r>
            <a:r>
              <a:rPr lang="es-E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Houdini</a:t>
            </a:r>
            <a:r>
              <a:rPr lang="es-E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born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1874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 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Budapest (</a:t>
            </a:r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Hungary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es-ES" dirty="0" smtClean="0"/>
          </a:p>
          <a:p>
            <a:r>
              <a:rPr lang="es-ES" dirty="0" smtClean="0"/>
              <a:t>He </a:t>
            </a:r>
            <a:r>
              <a:rPr lang="es-ES" dirty="0" err="1" smtClean="0"/>
              <a:t>is</a:t>
            </a:r>
            <a:r>
              <a:rPr lang="es-ES" dirty="0" smtClean="0"/>
              <a:t> </a:t>
            </a:r>
            <a:r>
              <a:rPr lang="es-ES" dirty="0" err="1"/>
              <a:t>o</a:t>
            </a:r>
            <a:r>
              <a:rPr lang="es-ES" dirty="0" err="1" smtClean="0"/>
              <a:t>ne</a:t>
            </a:r>
            <a:r>
              <a:rPr lang="es-ES" dirty="0" smtClean="0"/>
              <a:t> </a:t>
            </a:r>
            <a:r>
              <a:rPr lang="es-ES" dirty="0"/>
              <a:t>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other</a:t>
            </a:r>
            <a:r>
              <a:rPr lang="es-ES" dirty="0"/>
              <a:t> </a:t>
            </a:r>
            <a:r>
              <a:rPr lang="es-ES" dirty="0" err="1"/>
              <a:t>greatest</a:t>
            </a:r>
            <a:r>
              <a:rPr lang="es-ES" dirty="0"/>
              <a:t> </a:t>
            </a:r>
            <a:r>
              <a:rPr lang="es-ES" dirty="0" err="1"/>
              <a:t>magicians</a:t>
            </a:r>
            <a:r>
              <a:rPr lang="es-ES" dirty="0"/>
              <a:t> of </a:t>
            </a:r>
            <a:r>
              <a:rPr lang="es-ES" dirty="0" err="1"/>
              <a:t>all</a:t>
            </a:r>
            <a:r>
              <a:rPr lang="es-ES" dirty="0"/>
              <a:t> </a:t>
            </a:r>
            <a:r>
              <a:rPr lang="es-ES" dirty="0" smtClean="0"/>
              <a:t>time, </a:t>
            </a:r>
            <a:r>
              <a:rPr lang="es-ES" dirty="0" err="1"/>
              <a:t>also</a:t>
            </a:r>
            <a:r>
              <a:rPr lang="es-ES" dirty="0"/>
              <a:t> </a:t>
            </a:r>
            <a:r>
              <a:rPr lang="es-ES" dirty="0" err="1"/>
              <a:t>great</a:t>
            </a:r>
            <a:r>
              <a:rPr lang="es-ES" dirty="0"/>
              <a:t> </a:t>
            </a:r>
            <a:r>
              <a:rPr lang="es-ES" dirty="0" err="1"/>
              <a:t>admiror</a:t>
            </a:r>
            <a:r>
              <a:rPr lang="es-ES" dirty="0"/>
              <a:t> of </a:t>
            </a:r>
            <a:r>
              <a:rPr lang="es-ES" dirty="0" err="1"/>
              <a:t>Houdin</a:t>
            </a:r>
            <a:r>
              <a:rPr lang="es-ES" dirty="0"/>
              <a:t> and </a:t>
            </a:r>
            <a:r>
              <a:rPr lang="es-ES" dirty="0" err="1"/>
              <a:t>magnificent</a:t>
            </a:r>
            <a:r>
              <a:rPr lang="es-ES" dirty="0"/>
              <a:t> escape </a:t>
            </a:r>
            <a:r>
              <a:rPr lang="es-ES" dirty="0" err="1"/>
              <a:t>artist</a:t>
            </a:r>
            <a:r>
              <a:rPr lang="es-ES" dirty="0"/>
              <a:t>!!! </a:t>
            </a: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1237" y="3771882"/>
            <a:ext cx="3794324" cy="254001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9561" y="3276600"/>
            <a:ext cx="2360239" cy="34671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0658" y="6176963"/>
            <a:ext cx="7803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434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5246" y="666554"/>
            <a:ext cx="9821507" cy="84132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1889125"/>
            <a:ext cx="2644930" cy="435133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7754" y="1690688"/>
            <a:ext cx="1828959" cy="502761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1338" y="2907449"/>
            <a:ext cx="5401524" cy="2505673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6753" y="6129968"/>
            <a:ext cx="7803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498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561" y="690086"/>
            <a:ext cx="7809653" cy="762066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experiment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based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Snell’s</a:t>
            </a:r>
            <a:r>
              <a:rPr lang="es-ES" dirty="0"/>
              <a:t> </a:t>
            </a:r>
            <a:r>
              <a:rPr lang="es-ES" dirty="0" err="1"/>
              <a:t>Law</a:t>
            </a:r>
            <a:r>
              <a:rPr lang="es-ES" dirty="0"/>
              <a:t> and </a:t>
            </a:r>
            <a:r>
              <a:rPr lang="es-ES" dirty="0" err="1"/>
              <a:t>how</a:t>
            </a:r>
            <a:r>
              <a:rPr lang="es-ES" dirty="0"/>
              <a:t> light </a:t>
            </a:r>
            <a:r>
              <a:rPr lang="es-ES" dirty="0" err="1"/>
              <a:t>changes</a:t>
            </a:r>
            <a:r>
              <a:rPr lang="es-ES" dirty="0"/>
              <a:t> </a:t>
            </a:r>
            <a:r>
              <a:rPr lang="es-ES" dirty="0" err="1"/>
              <a:t>its</a:t>
            </a:r>
            <a:r>
              <a:rPr lang="es-ES" dirty="0"/>
              <a:t> </a:t>
            </a:r>
            <a:r>
              <a:rPr lang="es-ES" dirty="0" err="1"/>
              <a:t>direction</a:t>
            </a:r>
            <a:r>
              <a:rPr lang="es-ES" dirty="0"/>
              <a:t> so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get</a:t>
            </a:r>
            <a:r>
              <a:rPr lang="es-ES" dirty="0"/>
              <a:t> a </a:t>
            </a:r>
            <a:r>
              <a:rPr lang="es-ES" dirty="0" err="1"/>
              <a:t>shadowed</a:t>
            </a:r>
            <a:r>
              <a:rPr lang="es-ES" dirty="0"/>
              <a:t> </a:t>
            </a:r>
            <a:r>
              <a:rPr lang="es-ES" dirty="0" err="1"/>
              <a:t>zone</a:t>
            </a:r>
            <a:r>
              <a:rPr lang="es-ES" dirty="0"/>
              <a:t> </a:t>
            </a:r>
            <a:r>
              <a:rPr lang="es-ES" dirty="0" err="1"/>
              <a:t>which</a:t>
            </a:r>
            <a:r>
              <a:rPr lang="es-ES" dirty="0"/>
              <a:t> </a:t>
            </a:r>
            <a:r>
              <a:rPr lang="es-ES" dirty="0" err="1"/>
              <a:t>hides</a:t>
            </a:r>
            <a:r>
              <a:rPr lang="es-ES" dirty="0"/>
              <a:t> 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object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below</a:t>
            </a:r>
            <a:r>
              <a:rPr lang="es-ES" dirty="0"/>
              <a:t>  </a:t>
            </a:r>
            <a:r>
              <a:rPr lang="es-ES" dirty="0" err="1"/>
              <a:t>water</a:t>
            </a:r>
            <a:r>
              <a:rPr lang="es-ES" dirty="0"/>
              <a:t> </a:t>
            </a:r>
            <a:r>
              <a:rPr lang="es-ES" dirty="0" err="1"/>
              <a:t>level</a:t>
            </a:r>
            <a:r>
              <a:rPr lang="es-ES" dirty="0" smtClean="0"/>
              <a:t>.</a:t>
            </a:r>
          </a:p>
          <a:p>
            <a:r>
              <a:rPr lang="es-ES" dirty="0" err="1" smtClean="0"/>
              <a:t>Snell’s</a:t>
            </a:r>
            <a:r>
              <a:rPr lang="es-ES" dirty="0" smtClean="0"/>
              <a:t> </a:t>
            </a:r>
            <a:r>
              <a:rPr lang="es-ES" dirty="0" err="1" smtClean="0"/>
              <a:t>Law</a:t>
            </a:r>
            <a:r>
              <a:rPr lang="es-ES" dirty="0" smtClean="0"/>
              <a:t>:</a:t>
            </a:r>
            <a:endParaRPr lang="es-ES" dirty="0"/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3421" y="4232567"/>
            <a:ext cx="2926334" cy="205453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2479" y="3365501"/>
            <a:ext cx="2426432" cy="287931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1902" y="3140892"/>
            <a:ext cx="3164098" cy="64013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63740" y="3086022"/>
            <a:ext cx="1194920" cy="749873"/>
          </a:xfrm>
          <a:prstGeom prst="rect">
            <a:avLst/>
          </a:prstGeom>
        </p:spPr>
      </p:pic>
      <p:grpSp>
        <p:nvGrpSpPr>
          <p:cNvPr id="9" name="3 Grupo"/>
          <p:cNvGrpSpPr/>
          <p:nvPr/>
        </p:nvGrpSpPr>
        <p:grpSpPr>
          <a:xfrm>
            <a:off x="1081497" y="3927393"/>
            <a:ext cx="9766641" cy="2527926"/>
            <a:chOff x="-6592403" y="3313966"/>
            <a:chExt cx="11543226" cy="2892321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92403" y="3313966"/>
              <a:ext cx="3896966" cy="2699850"/>
            </a:xfrm>
            <a:prstGeom prst="rect">
              <a:avLst/>
            </a:prstGeom>
          </p:spPr>
        </p:pic>
        <p:sp>
          <p:nvSpPr>
            <p:cNvPr id="11" name="1 CuadroTexto"/>
            <p:cNvSpPr txBox="1"/>
            <p:nvPr/>
          </p:nvSpPr>
          <p:spPr>
            <a:xfrm>
              <a:off x="3722915" y="5854145"/>
              <a:ext cx="1227908" cy="3521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s-E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s-ES" sz="1400" b="1" dirty="0"/>
                <a:t>Snell’s law</a:t>
              </a:r>
            </a:p>
          </p:txBody>
        </p:sp>
      </p:grpSp>
      <p:pic>
        <p:nvPicPr>
          <p:cNvPr id="12" name="Imagen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06919" y="6176963"/>
            <a:ext cx="7803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099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910" y="559122"/>
            <a:ext cx="4145639" cy="94496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0254" y="2557917"/>
            <a:ext cx="3036071" cy="392045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3196" y="2557917"/>
            <a:ext cx="2865368" cy="3920458"/>
          </a:xfrm>
          <a:prstGeom prst="rect">
            <a:avLst/>
          </a:prstGeom>
        </p:spPr>
      </p:pic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730490" y="1577431"/>
            <a:ext cx="10515600" cy="4351338"/>
          </a:xfrm>
        </p:spPr>
        <p:txBody>
          <a:bodyPr/>
          <a:lstStyle/>
          <a:p>
            <a:r>
              <a:rPr lang="es-ES" dirty="0" err="1"/>
              <a:t>T</a:t>
            </a:r>
            <a:r>
              <a:rPr lang="es-ES" dirty="0" err="1" smtClean="0"/>
              <a:t>he</a:t>
            </a:r>
            <a:r>
              <a:rPr lang="es-ES" dirty="0" smtClean="0"/>
              <a:t> </a:t>
            </a:r>
            <a:r>
              <a:rPr lang="es-ES" b="1" dirty="0" err="1"/>
              <a:t>inventions</a:t>
            </a:r>
            <a:r>
              <a:rPr lang="es-ES" dirty="0"/>
              <a:t> </a:t>
            </a:r>
            <a:r>
              <a:rPr lang="es-ES" dirty="0" err="1"/>
              <a:t>created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b="1" dirty="0" err="1"/>
              <a:t>special</a:t>
            </a:r>
            <a:r>
              <a:rPr lang="es-ES" b="1" dirty="0"/>
              <a:t> </a:t>
            </a:r>
            <a:r>
              <a:rPr lang="es-ES" b="1" dirty="0" err="1"/>
              <a:t>effects</a:t>
            </a:r>
            <a:r>
              <a:rPr lang="es-ES" b="1" dirty="0"/>
              <a:t> </a:t>
            </a:r>
            <a:r>
              <a:rPr lang="es-ES" dirty="0" err="1"/>
              <a:t>used</a:t>
            </a:r>
            <a:r>
              <a:rPr lang="es-ES" dirty="0"/>
              <a:t> in </a:t>
            </a:r>
            <a:r>
              <a:rPr lang="es-ES" dirty="0" err="1"/>
              <a:t>theatres</a:t>
            </a:r>
            <a:r>
              <a:rPr lang="es-ES" dirty="0"/>
              <a:t> </a:t>
            </a:r>
            <a:r>
              <a:rPr lang="es-ES" dirty="0" err="1"/>
              <a:t>throughout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19 </a:t>
            </a:r>
            <a:r>
              <a:rPr lang="es-ES" dirty="0" err="1"/>
              <a:t>th</a:t>
            </a:r>
            <a:r>
              <a:rPr lang="es-ES" dirty="0"/>
              <a:t> </a:t>
            </a:r>
            <a:r>
              <a:rPr lang="es-ES" dirty="0" err="1"/>
              <a:t>century</a:t>
            </a:r>
            <a:r>
              <a:rPr lang="es-ES" dirty="0"/>
              <a:t>.</a:t>
            </a:r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5297" y="2557917"/>
            <a:ext cx="2658086" cy="3920459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46090" y="6228417"/>
            <a:ext cx="7803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7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2706" y="541315"/>
            <a:ext cx="8626588" cy="103641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 smtClean="0"/>
              <a:t>It</a:t>
            </a:r>
            <a:r>
              <a:rPr lang="es-ES" dirty="0" smtClean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an</a:t>
            </a:r>
            <a:r>
              <a:rPr lang="es-ES" dirty="0"/>
              <a:t> </a:t>
            </a:r>
            <a:r>
              <a:rPr lang="es-ES" dirty="0" err="1"/>
              <a:t>optical</a:t>
            </a:r>
            <a:r>
              <a:rPr lang="es-ES" dirty="0"/>
              <a:t> </a:t>
            </a:r>
            <a:r>
              <a:rPr lang="es-ES" dirty="0" err="1"/>
              <a:t>device</a:t>
            </a:r>
            <a:r>
              <a:rPr lang="es-ES" dirty="0"/>
              <a:t>, </a:t>
            </a:r>
            <a:r>
              <a:rPr lang="es-ES" dirty="0" err="1"/>
              <a:t>which</a:t>
            </a:r>
            <a:r>
              <a:rPr lang="es-ES" dirty="0"/>
              <a:t> uses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same</a:t>
            </a:r>
            <a:r>
              <a:rPr lang="es-ES" dirty="0"/>
              <a:t> principal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dark</a:t>
            </a:r>
            <a:r>
              <a:rPr lang="es-ES" dirty="0"/>
              <a:t> </a:t>
            </a:r>
            <a:r>
              <a:rPr lang="es-ES" dirty="0" err="1"/>
              <a:t>room</a:t>
            </a:r>
            <a:r>
              <a:rPr lang="es-ES" dirty="0"/>
              <a:t> and </a:t>
            </a:r>
            <a:r>
              <a:rPr lang="es-ES" dirty="0" err="1"/>
              <a:t>it’s</a:t>
            </a:r>
            <a:r>
              <a:rPr lang="es-ES" dirty="0"/>
              <a:t> </a:t>
            </a:r>
            <a:r>
              <a:rPr lang="es-ES" dirty="0" err="1"/>
              <a:t>predecessor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cinematograph</a:t>
            </a:r>
            <a:r>
              <a:rPr lang="es-ES" dirty="0"/>
              <a:t>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7126" y="3152274"/>
            <a:ext cx="5919537" cy="327258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1834" y="6061942"/>
            <a:ext cx="7803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idx="4294967295"/>
          </p:nvPr>
        </p:nvSpPr>
        <p:spPr>
          <a:xfrm>
            <a:off x="0" y="625642"/>
            <a:ext cx="10515600" cy="5551321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magic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lantern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has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got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two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convergent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lenses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concave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mirror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a light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bulb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E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E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E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s-ES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phantasmagoria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we’ve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already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created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6878" y="1274664"/>
            <a:ext cx="2121592" cy="2322777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5719" y="1274663"/>
            <a:ext cx="2633700" cy="232277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7767" y="4416564"/>
            <a:ext cx="2719052" cy="2310641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57581" y="4416564"/>
            <a:ext cx="1780186" cy="2310641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94770" y="6074642"/>
            <a:ext cx="7803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588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357745"/>
            <a:ext cx="10515600" cy="4819218"/>
          </a:xfrm>
        </p:spPr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understand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directions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rays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light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We’ve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used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coloidal mixture (</a:t>
            </a:r>
            <a:r>
              <a:rPr lang="es-E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water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milk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) and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based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Tyndall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can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difference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between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convergent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divergent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lenses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8851" y="365125"/>
            <a:ext cx="2304488" cy="140829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3970421"/>
            <a:ext cx="5401524" cy="2760336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5164" y="3970420"/>
            <a:ext cx="5401524" cy="2731167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1772" y="6230842"/>
            <a:ext cx="7803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36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123" y="693242"/>
            <a:ext cx="10089754" cy="84741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optical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illusion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invented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Henry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Dircks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engineer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John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Pepper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who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chemist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Therefore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were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able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contemplate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life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like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ghosts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stage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3467" y="5176347"/>
            <a:ext cx="1304657" cy="15668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8226" y="3380228"/>
            <a:ext cx="1335140" cy="166435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9912" y="3380229"/>
            <a:ext cx="6656160" cy="3362926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40877" y="6148973"/>
            <a:ext cx="7803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462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8600" dirty="0" err="1">
                <a:ln>
                  <a:solidFill>
                    <a:prstClr val="black"/>
                  </a:solidFill>
                </a:ln>
                <a:gradFill>
                  <a:gsLst>
                    <a:gs pos="0">
                      <a:srgbClr val="FF0000"/>
                    </a:gs>
                    <a:gs pos="100000">
                      <a:prstClr val="black"/>
                    </a:gs>
                    <a:gs pos="10000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Halloween Too" panose="02000500000000000000" pitchFamily="2" charset="0"/>
              </a:rPr>
              <a:t>I</a:t>
            </a:r>
            <a:r>
              <a:rPr lang="es-ES" sz="8600" dirty="0" err="1" smtClean="0">
                <a:ln>
                  <a:solidFill>
                    <a:prstClr val="black"/>
                  </a:solidFill>
                </a:ln>
                <a:gradFill>
                  <a:gsLst>
                    <a:gs pos="0">
                      <a:srgbClr val="FF0000"/>
                    </a:gs>
                    <a:gs pos="100000">
                      <a:prstClr val="black"/>
                    </a:gs>
                    <a:gs pos="10000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Halloween Too" panose="02000500000000000000" pitchFamily="2" charset="0"/>
              </a:rPr>
              <a:t>nTRODUCTION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This</a:t>
            </a:r>
            <a:r>
              <a:rPr lang="es-ES" dirty="0"/>
              <a:t> </a:t>
            </a:r>
            <a:r>
              <a:rPr lang="es-ES" dirty="0" err="1"/>
              <a:t>project</a:t>
            </a:r>
            <a:r>
              <a:rPr lang="es-ES" dirty="0"/>
              <a:t> </a:t>
            </a:r>
            <a:r>
              <a:rPr lang="es-ES" dirty="0" err="1"/>
              <a:t>came</a:t>
            </a:r>
            <a:r>
              <a:rPr lang="es-ES" dirty="0"/>
              <a:t> </a:t>
            </a:r>
            <a:r>
              <a:rPr lang="es-ES" dirty="0" err="1"/>
              <a:t>about</a:t>
            </a:r>
            <a:r>
              <a:rPr lang="es-ES" dirty="0"/>
              <a:t> </a:t>
            </a:r>
            <a:r>
              <a:rPr lang="es-ES" dirty="0" err="1"/>
              <a:t>during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last</a:t>
            </a:r>
            <a:r>
              <a:rPr lang="es-ES" dirty="0"/>
              <a:t> </a:t>
            </a:r>
            <a:r>
              <a:rPr lang="es-ES" b="1" dirty="0" err="1"/>
              <a:t>Science</a:t>
            </a:r>
            <a:r>
              <a:rPr lang="es-ES" b="1" dirty="0"/>
              <a:t> </a:t>
            </a:r>
            <a:r>
              <a:rPr lang="es-ES" b="1" dirty="0" err="1"/>
              <a:t>on</a:t>
            </a:r>
            <a:r>
              <a:rPr lang="es-ES" b="1" dirty="0"/>
              <a:t> </a:t>
            </a:r>
            <a:r>
              <a:rPr lang="es-ES" b="1" dirty="0" err="1"/>
              <a:t>Stage</a:t>
            </a:r>
            <a:r>
              <a:rPr lang="es-ES" b="1" dirty="0"/>
              <a:t> </a:t>
            </a:r>
            <a:r>
              <a:rPr lang="es-ES" dirty="0"/>
              <a:t>festival </a:t>
            </a:r>
            <a:r>
              <a:rPr lang="es-ES" dirty="0" err="1"/>
              <a:t>held</a:t>
            </a:r>
            <a:r>
              <a:rPr lang="es-ES" dirty="0"/>
              <a:t> in London in 2015</a:t>
            </a:r>
            <a:r>
              <a:rPr lang="es-ES" dirty="0" smtClean="0"/>
              <a:t>.</a:t>
            </a:r>
            <a:r>
              <a:rPr lang="es-ES" dirty="0"/>
              <a:t> Silvio </a:t>
            </a:r>
            <a:r>
              <a:rPr lang="es-ES" dirty="0" err="1"/>
              <a:t>suggested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we</a:t>
            </a:r>
            <a:r>
              <a:rPr lang="es-ES" dirty="0"/>
              <a:t> </a:t>
            </a:r>
            <a:r>
              <a:rPr lang="es-ES" dirty="0" err="1"/>
              <a:t>could</a:t>
            </a:r>
            <a:r>
              <a:rPr lang="es-ES" dirty="0"/>
              <a:t> do a </a:t>
            </a:r>
            <a:r>
              <a:rPr lang="es-ES" b="1" dirty="0" err="1"/>
              <a:t>Joint</a:t>
            </a:r>
            <a:r>
              <a:rPr lang="es-ES" b="1" dirty="0"/>
              <a:t> Project </a:t>
            </a:r>
            <a:r>
              <a:rPr lang="es-ES" dirty="0" err="1"/>
              <a:t>together</a:t>
            </a:r>
            <a:r>
              <a:rPr lang="es-ES" dirty="0"/>
              <a:t> </a:t>
            </a:r>
            <a:r>
              <a:rPr lang="es-ES" dirty="0" err="1"/>
              <a:t>which</a:t>
            </a:r>
            <a:r>
              <a:rPr lang="es-ES" dirty="0"/>
              <a:t> </a:t>
            </a:r>
            <a:r>
              <a:rPr lang="es-ES" dirty="0" err="1"/>
              <a:t>would</a:t>
            </a:r>
            <a:r>
              <a:rPr lang="es-ES" dirty="0"/>
              <a:t> </a:t>
            </a:r>
            <a:r>
              <a:rPr lang="es-ES" dirty="0" err="1"/>
              <a:t>involve</a:t>
            </a:r>
            <a:r>
              <a:rPr lang="es-ES" dirty="0"/>
              <a:t> </a:t>
            </a:r>
            <a:r>
              <a:rPr lang="es-ES" dirty="0" err="1"/>
              <a:t>research</a:t>
            </a:r>
            <a:r>
              <a:rPr lang="es-ES" dirty="0"/>
              <a:t> </a:t>
            </a:r>
            <a:r>
              <a:rPr lang="es-ES" dirty="0" err="1"/>
              <a:t>amongst</a:t>
            </a:r>
            <a:r>
              <a:rPr lang="es-ES" dirty="0"/>
              <a:t> </a:t>
            </a:r>
            <a:r>
              <a:rPr lang="es-ES" b="1" dirty="0" err="1"/>
              <a:t>students</a:t>
            </a:r>
            <a:r>
              <a:rPr lang="es-ES" dirty="0"/>
              <a:t> </a:t>
            </a:r>
            <a:r>
              <a:rPr lang="es-ES" dirty="0" err="1"/>
              <a:t>from</a:t>
            </a:r>
            <a:r>
              <a:rPr lang="es-ES" dirty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Netherlands</a:t>
            </a:r>
            <a:r>
              <a:rPr lang="es-ES" b="1" dirty="0"/>
              <a:t> and </a:t>
            </a:r>
            <a:r>
              <a:rPr lang="es-ES" b="1" dirty="0" err="1"/>
              <a:t>Spain</a:t>
            </a:r>
            <a:r>
              <a:rPr lang="es-ES" dirty="0"/>
              <a:t> </a:t>
            </a:r>
            <a:r>
              <a:rPr lang="es-ES" dirty="0" err="1"/>
              <a:t>about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b="1" dirty="0"/>
              <a:t>paranormal</a:t>
            </a:r>
            <a:r>
              <a:rPr lang="es-ES" dirty="0"/>
              <a:t> and </a:t>
            </a:r>
            <a:r>
              <a:rPr lang="es-ES" b="1" dirty="0"/>
              <a:t>supernatural</a:t>
            </a:r>
            <a:r>
              <a:rPr lang="es-ES" dirty="0"/>
              <a:t> </a:t>
            </a:r>
            <a:r>
              <a:rPr lang="es-ES" dirty="0" err="1"/>
              <a:t>phenomenons</a:t>
            </a:r>
            <a:r>
              <a:rPr lang="es-ES" dirty="0"/>
              <a:t> </a:t>
            </a:r>
            <a:r>
              <a:rPr lang="es-ES" dirty="0" err="1"/>
              <a:t>based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b="1" dirty="0" err="1"/>
              <a:t>Physics</a:t>
            </a:r>
            <a:r>
              <a:rPr lang="es-ES" b="1" dirty="0"/>
              <a:t> </a:t>
            </a:r>
            <a:r>
              <a:rPr lang="es-ES" b="1" dirty="0" err="1"/>
              <a:t>laws</a:t>
            </a:r>
            <a:r>
              <a:rPr lang="es-ES" b="1" dirty="0"/>
              <a:t>.</a:t>
            </a:r>
          </a:p>
          <a:p>
            <a:pPr marL="0" indent="0">
              <a:buNone/>
            </a:pPr>
            <a:endParaRPr lang="es-ES" b="1" dirty="0"/>
          </a:p>
          <a:p>
            <a:r>
              <a:rPr lang="es-ES" b="1" dirty="0" err="1"/>
              <a:t>Ghosts</a:t>
            </a:r>
            <a:r>
              <a:rPr lang="es-ES" b="1" dirty="0"/>
              <a:t>,</a:t>
            </a:r>
            <a:r>
              <a:rPr lang="es-ES" dirty="0"/>
              <a:t> </a:t>
            </a:r>
            <a:r>
              <a:rPr lang="es-ES" dirty="0" err="1"/>
              <a:t>spirits</a:t>
            </a:r>
            <a:r>
              <a:rPr lang="es-ES" dirty="0"/>
              <a:t> and a </a:t>
            </a:r>
            <a:r>
              <a:rPr lang="es-ES" dirty="0" err="1"/>
              <a:t>long</a:t>
            </a:r>
            <a:r>
              <a:rPr lang="es-ES" dirty="0"/>
              <a:t> </a:t>
            </a:r>
            <a:r>
              <a:rPr lang="es-ES" dirty="0" err="1"/>
              <a:t>list</a:t>
            </a:r>
            <a:r>
              <a:rPr lang="es-ES" dirty="0"/>
              <a:t> of supernatural happenings </a:t>
            </a:r>
            <a:r>
              <a:rPr lang="es-ES" b="1" dirty="0" err="1"/>
              <a:t>have</a:t>
            </a:r>
            <a:r>
              <a:rPr lang="es-ES" b="1" dirty="0"/>
              <a:t> </a:t>
            </a:r>
            <a:r>
              <a:rPr lang="es-ES" b="1" dirty="0" err="1"/>
              <a:t>fascinated</a:t>
            </a:r>
            <a:r>
              <a:rPr lang="es-ES" b="1" dirty="0"/>
              <a:t> </a:t>
            </a:r>
            <a:r>
              <a:rPr lang="es-ES" b="1" dirty="0" err="1"/>
              <a:t>humanity</a:t>
            </a:r>
            <a:r>
              <a:rPr lang="es-ES" b="1" dirty="0"/>
              <a:t> </a:t>
            </a:r>
            <a:r>
              <a:rPr lang="es-ES" dirty="0"/>
              <a:t>as </a:t>
            </a:r>
            <a:r>
              <a:rPr lang="es-ES" dirty="0" err="1"/>
              <a:t>far</a:t>
            </a:r>
            <a:r>
              <a:rPr lang="es-ES" dirty="0"/>
              <a:t> back as </a:t>
            </a:r>
            <a:r>
              <a:rPr lang="es-ES" dirty="0" err="1"/>
              <a:t>we</a:t>
            </a:r>
            <a:r>
              <a:rPr lang="es-ES" dirty="0"/>
              <a:t> can </a:t>
            </a:r>
            <a:r>
              <a:rPr lang="es-ES" dirty="0" err="1"/>
              <a:t>recall</a:t>
            </a:r>
            <a:r>
              <a:rPr lang="es-ES" dirty="0"/>
              <a:t>  </a:t>
            </a:r>
            <a:r>
              <a:rPr lang="es-ES" dirty="0" err="1"/>
              <a:t>therefore</a:t>
            </a:r>
            <a:r>
              <a:rPr lang="es-ES" dirty="0"/>
              <a:t> </a:t>
            </a:r>
            <a:r>
              <a:rPr lang="es-ES" dirty="0" smtClean="0"/>
              <a:t>I </a:t>
            </a:r>
            <a:r>
              <a:rPr lang="es-ES" dirty="0" err="1"/>
              <a:t>thought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was</a:t>
            </a:r>
            <a:r>
              <a:rPr lang="es-ES" dirty="0"/>
              <a:t> </a:t>
            </a:r>
            <a:r>
              <a:rPr lang="es-ES" dirty="0" err="1"/>
              <a:t>an</a:t>
            </a:r>
            <a:r>
              <a:rPr lang="es-ES" dirty="0"/>
              <a:t> </a:t>
            </a:r>
            <a:r>
              <a:rPr lang="es-ES" dirty="0" err="1"/>
              <a:t>incredibly</a:t>
            </a:r>
            <a:r>
              <a:rPr lang="es-ES" dirty="0"/>
              <a:t> </a:t>
            </a:r>
            <a:r>
              <a:rPr lang="es-ES" dirty="0" err="1"/>
              <a:t>spooky</a:t>
            </a:r>
            <a:r>
              <a:rPr lang="es-ES" dirty="0"/>
              <a:t> and </a:t>
            </a:r>
            <a:r>
              <a:rPr lang="es-ES" dirty="0" err="1"/>
              <a:t>great</a:t>
            </a:r>
            <a:r>
              <a:rPr lang="es-ES" dirty="0"/>
              <a:t> idea so I </a:t>
            </a:r>
            <a:r>
              <a:rPr lang="es-ES" dirty="0" err="1"/>
              <a:t>accepted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challenge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0658" y="6061942"/>
            <a:ext cx="7803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trick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consists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dividing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stage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into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two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different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rooms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separated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transparent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glass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screen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 a 45º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angle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public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can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them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hidden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room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called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blue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room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main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room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up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can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only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perceive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stage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if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make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blue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room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lighter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start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ghost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like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appearance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front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stage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2821" y="4381421"/>
            <a:ext cx="4011516" cy="235326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6804" y="6176963"/>
            <a:ext cx="7803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0510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0473" y="662114"/>
            <a:ext cx="7614564" cy="731583"/>
          </a:xfrm>
          <a:prstGeom prst="rect">
            <a:avLst/>
          </a:prstGeom>
        </p:spPr>
      </p:pic>
      <p:sp>
        <p:nvSpPr>
          <p:cNvPr id="8" name="Título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s-ES" sz="6600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088106"/>
            <a:ext cx="3627434" cy="395150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5850" y="2088106"/>
            <a:ext cx="3515632" cy="395150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8121" y="2088107"/>
            <a:ext cx="1987468" cy="39515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20644" y="2088106"/>
            <a:ext cx="3063050" cy="395150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09095" y="6187067"/>
            <a:ext cx="7803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919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8182" y="752273"/>
            <a:ext cx="7401185" cy="81083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Using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Pepper’s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Ghost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we’ve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created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several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experiments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such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as:</a:t>
            </a: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candle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doesn’t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burn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you</a:t>
            </a:r>
            <a:r>
              <a:rPr lang="es-E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ES" sz="24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lvl="0" indent="0">
              <a:lnSpc>
                <a:spcPct val="107000"/>
              </a:lnSpc>
              <a:spcAft>
                <a:spcPts val="800"/>
              </a:spcAft>
              <a:buNone/>
            </a:pP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tretch>
            <a:fillRect/>
          </a:stretch>
        </p:blipFill>
        <p:spPr>
          <a:xfrm>
            <a:off x="3748516" y="3671947"/>
            <a:ext cx="5181600" cy="306070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8368" y="6061942"/>
            <a:ext cx="7803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52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385455"/>
            <a:ext cx="10515600" cy="4791508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candle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stay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alight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s-ES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water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1927" y="3000672"/>
            <a:ext cx="5188146" cy="317629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1385" y="6176963"/>
            <a:ext cx="7803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1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302327"/>
            <a:ext cx="10515600" cy="4874636"/>
          </a:xfrm>
        </p:spPr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metamorphosis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illusion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851" y="3028005"/>
            <a:ext cx="4079776" cy="314895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1598" y="3028005"/>
            <a:ext cx="3794348" cy="314895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7371" y="6176963"/>
            <a:ext cx="7803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207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a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very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handy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artistic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tool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Reflectographer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9696" y="2826328"/>
            <a:ext cx="5992607" cy="376347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6803" y="6089886"/>
            <a:ext cx="7803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60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sz="6600" dirty="0" smtClean="0">
                <a:ln>
                  <a:solidFill>
                    <a:prstClr val="black"/>
                  </a:solidFill>
                </a:ln>
                <a:gradFill>
                  <a:gsLst>
                    <a:gs pos="0">
                      <a:srgbClr val="FF0000"/>
                    </a:gs>
                    <a:gs pos="100000">
                      <a:prstClr val="black"/>
                    </a:gs>
                    <a:gs pos="100000">
                      <a:prstClr val="black"/>
                    </a:gs>
                    <a:gs pos="100000">
                      <a:prstClr val="black"/>
                    </a:gs>
                  </a:gsLst>
                  <a:lin ang="5400000" scaled="1"/>
                </a:gradFill>
                <a:latin typeface="Halloween Too" panose="02000500000000000000" pitchFamily="2" charset="0"/>
              </a:rPr>
              <a:t> 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We’ve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used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polarized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glass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screen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throughout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fore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mentioned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experiments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introducing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study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light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polarization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964" y="3127519"/>
            <a:ext cx="6816435" cy="318438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5864" y="808887"/>
            <a:ext cx="8480271" cy="73158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67531" y="6061942"/>
            <a:ext cx="7803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070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7036" y="610294"/>
            <a:ext cx="6017274" cy="83522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ctr">
              <a:buNone/>
            </a:pPr>
            <a:r>
              <a:rPr lang="es-ES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holography</a:t>
            </a:r>
            <a:r>
              <a:rPr lang="es-E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es-E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</a:t>
            </a:r>
            <a:r>
              <a:rPr lang="es-E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advanced</a:t>
            </a:r>
            <a:r>
              <a:rPr lang="es-E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technique</a:t>
            </a:r>
            <a:r>
              <a:rPr lang="es-E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s-ES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D </a:t>
            </a:r>
            <a:r>
              <a:rPr lang="es-ES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photography</a:t>
            </a:r>
            <a:r>
              <a:rPr lang="es-E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</a:t>
            </a:r>
            <a:r>
              <a:rPr lang="es-E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</a:t>
            </a:r>
            <a:r>
              <a:rPr lang="es-E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s-ES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invented</a:t>
            </a:r>
            <a:r>
              <a:rPr lang="es-E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1947</a:t>
            </a:r>
            <a:r>
              <a:rPr lang="es-E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s-E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Hungarian</a:t>
            </a:r>
            <a:r>
              <a:rPr lang="es-E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physician</a:t>
            </a:r>
            <a:r>
              <a:rPr lang="es-E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Dennis </a:t>
            </a:r>
            <a:r>
              <a:rPr lang="es-ES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Gabor</a:t>
            </a:r>
            <a:r>
              <a:rPr lang="es-ES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(1900-1979) </a:t>
            </a:r>
            <a:r>
              <a:rPr lang="es-E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s-ES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it’s</a:t>
            </a:r>
            <a:r>
              <a:rPr lang="es-E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based</a:t>
            </a:r>
            <a:r>
              <a:rPr lang="es-E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</a:t>
            </a:r>
            <a:r>
              <a:rPr lang="es-E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es-E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interference</a:t>
            </a:r>
            <a:r>
              <a:rPr lang="es-ES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light.</a:t>
            </a:r>
            <a:endParaRPr lang="es-ES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40440" y="3477491"/>
            <a:ext cx="3628593" cy="2699472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4732" y="3477491"/>
            <a:ext cx="3380941" cy="269947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15827" y="6176963"/>
            <a:ext cx="7803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2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501" y="623399"/>
            <a:ext cx="9662997" cy="835224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s-ES" dirty="0"/>
          </a:p>
        </p:txBody>
      </p:sp>
      <p:sp>
        <p:nvSpPr>
          <p:cNvPr id="5" name="Marcador de contenido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outstanding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and memorable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example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this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was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used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at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2014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Billboard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Music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Awards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hologram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Michael Jackson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appeared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on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stage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1" y="3629818"/>
            <a:ext cx="2954734" cy="2216800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0873" y="3369039"/>
            <a:ext cx="6289963" cy="2942861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57140" y="6176963"/>
            <a:ext cx="7803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78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2982" y="732593"/>
            <a:ext cx="7011008" cy="810838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We’ve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transformed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school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theatre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into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Little film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studio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7546" y="2612248"/>
            <a:ext cx="5383235" cy="3822523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2250" y="2587861"/>
            <a:ext cx="4230991" cy="3871296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9357" y="6176963"/>
            <a:ext cx="7803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866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333" y="392929"/>
            <a:ext cx="5401524" cy="3036071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333" y="3712870"/>
            <a:ext cx="5401524" cy="303607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2093" y="3712869"/>
            <a:ext cx="5401524" cy="3036071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6272093" y="1440873"/>
            <a:ext cx="567052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3600" dirty="0" smtClean="0"/>
              <a:t>Silvio </a:t>
            </a:r>
            <a:r>
              <a:rPr lang="es-ES" sz="3600" dirty="0" err="1" smtClean="0"/>
              <a:t>visited</a:t>
            </a:r>
            <a:r>
              <a:rPr lang="es-ES" sz="3600" dirty="0" smtClean="0"/>
              <a:t> </a:t>
            </a:r>
            <a:r>
              <a:rPr lang="es-ES" sz="3600" dirty="0" err="1" smtClean="0"/>
              <a:t>our</a:t>
            </a:r>
            <a:r>
              <a:rPr lang="es-ES" sz="3600" dirty="0" smtClean="0"/>
              <a:t> </a:t>
            </a:r>
            <a:r>
              <a:rPr lang="es-ES" sz="3600" dirty="0" err="1" smtClean="0"/>
              <a:t>School</a:t>
            </a:r>
            <a:r>
              <a:rPr lang="es-ES" sz="3600" dirty="0" smtClean="0"/>
              <a:t> </a:t>
            </a:r>
          </a:p>
          <a:p>
            <a:r>
              <a:rPr lang="es-ES" sz="3600" dirty="0" smtClean="0"/>
              <a:t>LA</a:t>
            </a:r>
            <a:r>
              <a:rPr lang="es-ES" sz="3600" dirty="0"/>
              <a:t> </a:t>
            </a:r>
            <a:r>
              <a:rPr lang="es-ES" sz="3600" dirty="0" smtClean="0"/>
              <a:t>INMACULADA and </a:t>
            </a:r>
            <a:r>
              <a:rPr lang="es-ES" sz="3600" dirty="0" err="1" smtClean="0"/>
              <a:t>the</a:t>
            </a:r>
            <a:endParaRPr lang="es-ES" sz="3600" dirty="0" smtClean="0"/>
          </a:p>
          <a:p>
            <a:r>
              <a:rPr lang="es-ES" sz="3600" dirty="0" err="1" smtClean="0"/>
              <a:t>Science</a:t>
            </a:r>
            <a:r>
              <a:rPr lang="es-ES" sz="3600" dirty="0" smtClean="0"/>
              <a:t> </a:t>
            </a:r>
            <a:r>
              <a:rPr lang="es-ES" sz="3600" dirty="0" err="1" smtClean="0"/>
              <a:t>Fair</a:t>
            </a:r>
            <a:r>
              <a:rPr lang="es-ES" sz="3600" dirty="0" smtClean="0"/>
              <a:t> DIVERCIENCIA</a:t>
            </a:r>
          </a:p>
          <a:p>
            <a:r>
              <a:rPr lang="es-ES" sz="3600" dirty="0"/>
              <a:t>i</a:t>
            </a:r>
            <a:r>
              <a:rPr lang="es-ES" sz="3600" dirty="0" smtClean="0"/>
              <a:t>n Algeciras </a:t>
            </a:r>
            <a:r>
              <a:rPr lang="es-ES" sz="3600" dirty="0" err="1" smtClean="0"/>
              <a:t>last</a:t>
            </a:r>
            <a:r>
              <a:rPr lang="es-ES" sz="3600" dirty="0" smtClean="0"/>
              <a:t> </a:t>
            </a:r>
            <a:r>
              <a:rPr lang="es-ES" sz="3600" dirty="0" err="1" smtClean="0"/>
              <a:t>April</a:t>
            </a:r>
            <a:r>
              <a:rPr lang="es-ES" sz="3600" dirty="0" smtClean="0"/>
              <a:t>.</a:t>
            </a:r>
            <a:endParaRPr lang="es-ES" sz="3600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3497" y="6249025"/>
            <a:ext cx="7803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And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</a:t>
            </a:r>
            <a:r>
              <a:rPr lang="es-ES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e’ve</a:t>
            </a:r>
            <a:r>
              <a:rPr lang="es-ES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created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own</a:t>
            </a:r>
            <a:r>
              <a:rPr lang="es-ES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b="1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hologram</a:t>
            </a:r>
            <a:r>
              <a:rPr lang="es-ES" b="1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24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854355"/>
            <a:ext cx="5054022" cy="332260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92223" y="2854355"/>
            <a:ext cx="5593196" cy="332260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5241" y="6311900"/>
            <a:ext cx="7803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798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35927" y="711688"/>
            <a:ext cx="4535817" cy="71939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Some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conclusions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our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Project are:</a:t>
            </a: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There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always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been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scientific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celebrities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have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their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knowledge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to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service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society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amusement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real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purpose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of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holography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used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in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live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shows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today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very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similar to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Pepper’s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Ghost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Effect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used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centuries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ago.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It’s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advanced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technique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created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so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that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people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enjoy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themselves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whilst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contemplating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optical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ES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illusion</a:t>
            </a:r>
            <a:r>
              <a:rPr lang="es-E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E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63622" y="6176963"/>
            <a:ext cx="7803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1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6753" y="610294"/>
            <a:ext cx="4578493" cy="83522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Canas Ana, Puente Julio, Remacha Mariano, </a:t>
            </a:r>
            <a:r>
              <a:rPr lang="es-ES" sz="1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Viguera</a:t>
            </a:r>
            <a:r>
              <a:rPr lang="es-ES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1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J,Ángel</a:t>
            </a:r>
            <a:r>
              <a:rPr lang="es-ES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Libro de Física y Química 4ºESO, edición SM, págs. 163-165, 168, 169, 171.</a:t>
            </a:r>
          </a:p>
          <a:p>
            <a:pPr lvl="0"/>
            <a:r>
              <a:rPr lang="es-ES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Capdevila Arturo. Los Románticos: espectros, fantasmas y muñecos del romanticismo. Ed </a:t>
            </a:r>
            <a:r>
              <a:rPr lang="es-ES" sz="1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Cabaut</a:t>
            </a:r>
            <a:r>
              <a:rPr lang="es-ES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1927.</a:t>
            </a:r>
          </a:p>
          <a:p>
            <a:pPr lvl="0"/>
            <a:r>
              <a:rPr lang="es-ES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 Espronceda José. Poema: El estudiante de Salamanca, parte I y IV.</a:t>
            </a:r>
          </a:p>
          <a:p>
            <a:pPr lvl="0"/>
            <a:r>
              <a:rPr lang="es-ES" sz="1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Estalella</a:t>
            </a:r>
            <a:r>
              <a:rPr lang="es-ES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José. Ciencia Recreativa.pdf</a:t>
            </a:r>
          </a:p>
          <a:p>
            <a:pPr lvl="0"/>
            <a:r>
              <a:rPr lang="es-ES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Lozano Óscar R., Solbes Jordi. .Libro: 85 Experimentos de Física cotidiana. Ed: </a:t>
            </a:r>
            <a:r>
              <a:rPr lang="es-ES" sz="1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Graó</a:t>
            </a:r>
            <a:r>
              <a:rPr lang="es-ES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s-ES" sz="1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Págs</a:t>
            </a:r>
            <a:r>
              <a:rPr lang="es-ES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189, 109, 191.</a:t>
            </a:r>
          </a:p>
          <a:p>
            <a:pPr lvl="0"/>
            <a:r>
              <a:rPr lang="es-ES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Smith Alan E. La sombra y otras sombras. Del romanticismo fantástico al realismo mitológico en Galdós. págs. 227-236</a:t>
            </a:r>
          </a:p>
          <a:p>
            <a:pPr lvl="0"/>
            <a:r>
              <a:rPr lang="es-ES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Zorrilla José. Poema: Don Juan Tenorio, parte II acto III.</a:t>
            </a:r>
          </a:p>
          <a:p>
            <a:pPr lvl="0"/>
            <a:r>
              <a:rPr lang="es-ES" sz="1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Universitat</a:t>
            </a:r>
            <a:r>
              <a:rPr lang="es-ES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 Lleida. Brujas, demonios y fantasmas en la literatura fantástica hispánica.</a:t>
            </a:r>
          </a:p>
          <a:p>
            <a:pPr lvl="0"/>
            <a:r>
              <a:rPr lang="es-ES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Alonso Juan de Dios, Pérez Máximo, Puente Julio, Romo Nicolás .Libro de Física 2º Bach, Ed SM págs138,139,170, 171,186-190,192, 195.</a:t>
            </a:r>
          </a:p>
          <a:p>
            <a:pPr lvl="0"/>
            <a:r>
              <a:rPr lang="es-ES" sz="1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Urrero</a:t>
            </a:r>
            <a:r>
              <a:rPr lang="es-ES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Guzmán. </a:t>
            </a:r>
            <a:r>
              <a:rPr lang="es-ES" sz="1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Cinefectos</a:t>
            </a:r>
            <a:r>
              <a:rPr lang="es-ES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Trucajes y sombras, Ed. Royal </a:t>
            </a:r>
            <a:r>
              <a:rPr lang="es-ES" sz="17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Books</a:t>
            </a:r>
            <a:r>
              <a:rPr lang="es-ES" sz="17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págs. 1,2,5-17.</a:t>
            </a:r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50659" y="6176963"/>
            <a:ext cx="7803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57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619" y="610294"/>
            <a:ext cx="3822523" cy="83522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 fontAlgn="base">
              <a:buNone/>
            </a:pPr>
            <a:r>
              <a:rPr lang="es-E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E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https</a:t>
            </a:r>
            <a:r>
              <a:rPr lang="es-E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://es.wikipedia.org/wiki/Fantasma_de_Pepper</a:t>
            </a:r>
          </a:p>
          <a:p>
            <a:pPr marL="0" lvl="0" indent="0" fontAlgn="base">
              <a:buNone/>
            </a:pPr>
            <a:r>
              <a:rPr lang="es-E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https://es.wikipedia.org/wiki/John_Henry_Pepper</a:t>
            </a:r>
          </a:p>
          <a:p>
            <a:pPr marL="0" lvl="0" indent="0" fontAlgn="base">
              <a:buNone/>
            </a:pPr>
            <a:r>
              <a:rPr lang="es-E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https://es.wikipedia.org/wiki/Fantasma_de_Pepper</a:t>
            </a:r>
          </a:p>
          <a:p>
            <a:pPr marL="0" lvl="0" indent="0" fontAlgn="base">
              <a:buNone/>
            </a:pPr>
            <a:r>
              <a:rPr lang="es-E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https://es.wikipedia.org/wiki/John_Henry_Pepper</a:t>
            </a:r>
          </a:p>
          <a:p>
            <a:pPr marL="0" lvl="0" indent="0" fontAlgn="base">
              <a:buNone/>
            </a:pPr>
            <a:r>
              <a:rPr lang="es-E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http://historiaycuriosidadesdelilusionismo.blogspot.com.es/2009/09/la-	</a:t>
            </a:r>
            <a:r>
              <a:rPr lang="es-ES" sz="21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linterna-   magica.html</a:t>
            </a:r>
            <a:endParaRPr lang="es-ES" sz="2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fontAlgn="base">
              <a:buNone/>
            </a:pPr>
            <a:r>
              <a:rPr lang="es-E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https://cinesilentemexicano.wordpress.com/2010/02/10/1303/  </a:t>
            </a:r>
          </a:p>
          <a:p>
            <a:pPr marL="0" lvl="0" indent="0" fontAlgn="base">
              <a:buNone/>
            </a:pPr>
            <a:r>
              <a:rPr lang="es-E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http://www.maquinascientificas.es/13linterna%20magica.htm</a:t>
            </a:r>
          </a:p>
          <a:p>
            <a:pPr marL="0" lvl="0" indent="0" fontAlgn="base">
              <a:buNone/>
            </a:pPr>
            <a:r>
              <a:rPr lang="es-E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https://en.wikipedia.org/wiki/Pepper's_ghost</a:t>
            </a:r>
          </a:p>
          <a:p>
            <a:pPr marL="0" lvl="0" indent="0" fontAlgn="base">
              <a:buNone/>
            </a:pPr>
            <a:r>
              <a:rPr lang="es-E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http://fibraoptica.blog.tartanga.net/fundamentos-de-las-fibras-opticas/</a:t>
            </a:r>
          </a:p>
          <a:p>
            <a:pPr marL="0" lvl="0" indent="0" fontAlgn="base">
              <a:buNone/>
            </a:pPr>
            <a:r>
              <a:rPr lang="es-ES" sz="2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http://hyperphysics.phy-astr.gsu.edu/hbasees/geoopt/refr.html</a:t>
            </a:r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67531" y="6176963"/>
            <a:ext cx="7803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48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818" y="610294"/>
            <a:ext cx="3822523" cy="83522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lvl="0" indent="0">
              <a:buNone/>
            </a:pPr>
            <a:r>
              <a:rPr lang="es-ES" sz="18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http</a:t>
            </a:r>
            <a:r>
              <a:rPr lang="es-E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://www.monografias.com/trabajos93/topicos-selectos-fisica-optica/topicos-selectos-fisica-	optica.shtml</a:t>
            </a:r>
          </a:p>
          <a:p>
            <a:pPr marL="0" lvl="0" indent="0">
              <a:buNone/>
            </a:pPr>
            <a:r>
              <a:rPr lang="es-E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http://www.fisic.ch/cursos/primero-medio/reflexi%C3%B3n-de-la-luz-y-espejos-planos/</a:t>
            </a:r>
          </a:p>
          <a:p>
            <a:pPr marL="0" lvl="0" indent="0">
              <a:buNone/>
            </a:pPr>
            <a:r>
              <a:rPr lang="es-E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http://precinemahistory.net/1850.htm</a:t>
            </a:r>
          </a:p>
          <a:p>
            <a:pPr marL="0" lvl="0" indent="0">
              <a:buNone/>
            </a:pPr>
            <a:r>
              <a:rPr lang="es-E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http://fisica.mdp.edu.ar/mlhoyuelos/Fisicamagia.htm</a:t>
            </a:r>
          </a:p>
          <a:p>
            <a:pPr marL="0" lvl="0" indent="0">
              <a:buNone/>
            </a:pPr>
            <a:r>
              <a:rPr lang="es-E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http://www.revistabiosofia.com/index.php?option=com_content&amp;task=view&amp;id=115&amp;Itemid=40</a:t>
            </a:r>
          </a:p>
          <a:p>
            <a:pPr marL="0" lvl="0" indent="0">
              <a:buNone/>
            </a:pPr>
            <a:r>
              <a:rPr lang="es-E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http://users.telenet.be/thomasweynants/garde-honneur.html</a:t>
            </a:r>
          </a:p>
          <a:p>
            <a:pPr marL="0" lvl="0" indent="0">
              <a:buNone/>
            </a:pPr>
            <a:r>
              <a:rPr lang="es-E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https://es.wikipedia.org/wiki/</a:t>
            </a:r>
            <a:r>
              <a:rPr lang="es-E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Jean_Eugène_Robert-Houdin</a:t>
            </a:r>
            <a:endParaRPr lang="es-ES" sz="18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buNone/>
            </a:pPr>
            <a:r>
              <a:rPr lang="es-E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https://es.wikipedia.org/wiki/Harry_Houdini</a:t>
            </a:r>
          </a:p>
          <a:p>
            <a:pPr marL="0" lvl="0" indent="0">
              <a:buNone/>
            </a:pPr>
            <a:r>
              <a:rPr lang="es-E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http://www.aulafacil.com/articulos/ciencia-y-tecnologia/t1304/experimento-de-mecanica-cuantica-	casero-la-doble-rendija</a:t>
            </a:r>
          </a:p>
          <a:p>
            <a:pPr marL="0" lvl="0" indent="0">
              <a:buNone/>
            </a:pPr>
            <a:r>
              <a:rPr lang="es-E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</a:t>
            </a:r>
            <a:r>
              <a:rPr lang="es-E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https://www.leica-</a:t>
            </a:r>
            <a:r>
              <a:rPr lang="es-E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microsystems.com/</a:t>
            </a:r>
            <a:r>
              <a:rPr lang="es-E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fileadmin</a:t>
            </a:r>
            <a:r>
              <a:rPr lang="es-E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s-E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downloads</a:t>
            </a:r>
            <a:r>
              <a:rPr lang="es-E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/Leica%20DM750%20P/</a:t>
            </a:r>
            <a:r>
              <a:rPr lang="es-E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Brochures</a:t>
            </a:r>
            <a:r>
              <a:rPr lang="es-E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s-E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Leica_Polarization_of_lig</a:t>
            </a:r>
            <a:r>
              <a:rPr lang="es-E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s-ES" sz="1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ht_RvAB</a:t>
            </a:r>
            <a:r>
              <a:rPr lang="es-E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Booklet_ES.pdf</a:t>
            </a:r>
          </a:p>
          <a:p>
            <a:pPr marL="0" lvl="0" indent="0">
              <a:buNone/>
            </a:pPr>
            <a:r>
              <a:rPr lang="es-ES" sz="1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	http://manualidades.facilisimo.com/blogs/ideas-diy/caja-magica-para-hacer-trucos-en-fiestas-con-	ninos_1679560.html</a:t>
            </a:r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2949" y="6176963"/>
            <a:ext cx="7803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322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4691" y="610294"/>
            <a:ext cx="3822523" cy="83522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u="sng" dirty="0">
                <a:solidFill>
                  <a:prstClr val="black"/>
                </a:solidFill>
                <a:hlinkClick r:id="rId3"/>
              </a:rPr>
              <a:t>http://quimica.laguia2000.com/general/efecto-tyndall</a:t>
            </a:r>
            <a:endParaRPr lang="es-ES" dirty="0">
              <a:solidFill>
                <a:prstClr val="black"/>
              </a:solidFill>
            </a:endParaRPr>
          </a:p>
          <a:p>
            <a:pPr lvl="0"/>
            <a:r>
              <a:rPr lang="es-ES" dirty="0">
                <a:solidFill>
                  <a:prstClr val="black"/>
                </a:solidFill>
              </a:rPr>
              <a:t>http://www.equiposylaboratorio.com/sitio/contenidos_mo.php?it=3059</a:t>
            </a:r>
          </a:p>
          <a:p>
            <a:pPr lvl="0"/>
            <a:r>
              <a:rPr lang="es-ES" dirty="0">
                <a:solidFill>
                  <a:prstClr val="black"/>
                </a:solidFill>
              </a:rPr>
              <a:t>http://biofisicaopticageo.blogspot.com.es/</a:t>
            </a:r>
          </a:p>
          <a:p>
            <a:pPr lvl="0"/>
            <a:r>
              <a:rPr lang="es-ES" dirty="0">
                <a:solidFill>
                  <a:prstClr val="black"/>
                </a:solidFill>
              </a:rPr>
              <a:t>http://fq-experimentos.blogspot.com.es/2011_06_01_archive.html</a:t>
            </a:r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2949" y="6176963"/>
            <a:ext cx="7803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75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3818" y="616390"/>
            <a:ext cx="6962235" cy="823031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s-ES" dirty="0">
                <a:latin typeface="Century Gothic" panose="020B0502020202020204" pitchFamily="34" charset="0"/>
              </a:rPr>
              <a:t>To </a:t>
            </a:r>
            <a:r>
              <a:rPr lang="es-ES" dirty="0" err="1">
                <a:latin typeface="Century Gothic" panose="020B0502020202020204" pitchFamily="34" charset="0"/>
              </a:rPr>
              <a:t>my</a:t>
            </a:r>
            <a:r>
              <a:rPr lang="es-ES" dirty="0">
                <a:latin typeface="Century Gothic" panose="020B0502020202020204" pitchFamily="34" charset="0"/>
              </a:rPr>
              <a:t> </a:t>
            </a:r>
            <a:r>
              <a:rPr lang="es-ES" dirty="0" err="1">
                <a:latin typeface="Century Gothic" panose="020B0502020202020204" pitchFamily="34" charset="0"/>
              </a:rPr>
              <a:t>School</a:t>
            </a:r>
            <a:r>
              <a:rPr lang="es-ES" dirty="0">
                <a:latin typeface="Century Gothic" panose="020B0502020202020204" pitchFamily="34" charset="0"/>
              </a:rPr>
              <a:t>, </a:t>
            </a:r>
            <a:r>
              <a:rPr lang="es-ES" dirty="0" err="1">
                <a:latin typeface="Century Gothic" panose="020B0502020202020204" pitchFamily="34" charset="0"/>
              </a:rPr>
              <a:t>The</a:t>
            </a:r>
            <a:r>
              <a:rPr lang="es-ES" dirty="0">
                <a:latin typeface="Century Gothic" panose="020B0502020202020204" pitchFamily="34" charset="0"/>
              </a:rPr>
              <a:t> Inmaculada.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s-ES" dirty="0">
                <a:latin typeface="Century Gothic" panose="020B0502020202020204" pitchFamily="34" charset="0"/>
              </a:rPr>
              <a:t>To </a:t>
            </a:r>
            <a:r>
              <a:rPr lang="es-ES" dirty="0" err="1">
                <a:latin typeface="Century Gothic" panose="020B0502020202020204" pitchFamily="34" charset="0"/>
              </a:rPr>
              <a:t>my</a:t>
            </a:r>
            <a:r>
              <a:rPr lang="es-ES" dirty="0">
                <a:latin typeface="Century Gothic" panose="020B0502020202020204" pitchFamily="34" charset="0"/>
              </a:rPr>
              <a:t> </a:t>
            </a:r>
            <a:r>
              <a:rPr lang="es-ES" dirty="0" err="1">
                <a:latin typeface="Century Gothic" panose="020B0502020202020204" pitchFamily="34" charset="0"/>
              </a:rPr>
              <a:t>students</a:t>
            </a:r>
            <a:r>
              <a:rPr lang="es-ES" dirty="0">
                <a:latin typeface="Century Gothic" panose="020B0502020202020204" pitchFamily="34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s-ES" dirty="0">
                <a:latin typeface="Century Gothic" panose="020B0502020202020204" pitchFamily="34" charset="0"/>
              </a:rPr>
              <a:t>To </a:t>
            </a:r>
            <a:r>
              <a:rPr lang="es-ES" dirty="0" err="1">
                <a:latin typeface="Century Gothic" panose="020B0502020202020204" pitchFamily="34" charset="0"/>
              </a:rPr>
              <a:t>my</a:t>
            </a:r>
            <a:r>
              <a:rPr lang="es-ES" dirty="0">
                <a:latin typeface="Century Gothic" panose="020B0502020202020204" pitchFamily="34" charset="0"/>
              </a:rPr>
              <a:t> </a:t>
            </a:r>
            <a:r>
              <a:rPr lang="es-ES" dirty="0" err="1">
                <a:latin typeface="Century Gothic" panose="020B0502020202020204" pitchFamily="34" charset="0"/>
              </a:rPr>
              <a:t>family</a:t>
            </a:r>
            <a:r>
              <a:rPr lang="es-ES" dirty="0" smtClean="0">
                <a:latin typeface="Century Gothic" panose="020B0502020202020204" pitchFamily="34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s-ES" dirty="0" smtClean="0">
                <a:latin typeface="Century Gothic" panose="020B0502020202020204" pitchFamily="34" charset="0"/>
              </a:rPr>
              <a:t>To </a:t>
            </a:r>
            <a:r>
              <a:rPr lang="es-ES" dirty="0" err="1" smtClean="0">
                <a:latin typeface="Century Gothic" panose="020B0502020202020204" pitchFamily="34" charset="0"/>
              </a:rPr>
              <a:t>our</a:t>
            </a:r>
            <a:r>
              <a:rPr lang="es-ES" dirty="0" smtClean="0">
                <a:latin typeface="Century Gothic" panose="020B0502020202020204" pitchFamily="34" charset="0"/>
              </a:rPr>
              <a:t> </a:t>
            </a:r>
            <a:r>
              <a:rPr lang="es-ES" dirty="0" err="1" smtClean="0">
                <a:latin typeface="Century Gothic" panose="020B0502020202020204" pitchFamily="34" charset="0"/>
              </a:rPr>
              <a:t>Science</a:t>
            </a:r>
            <a:r>
              <a:rPr lang="es-ES" dirty="0" smtClean="0">
                <a:latin typeface="Century Gothic" panose="020B0502020202020204" pitchFamily="34" charset="0"/>
              </a:rPr>
              <a:t> </a:t>
            </a:r>
            <a:r>
              <a:rPr lang="es-ES" dirty="0" err="1" smtClean="0">
                <a:latin typeface="Century Gothic" panose="020B0502020202020204" pitchFamily="34" charset="0"/>
              </a:rPr>
              <a:t>Fair</a:t>
            </a:r>
            <a:r>
              <a:rPr lang="es-ES" dirty="0" smtClean="0">
                <a:latin typeface="Century Gothic" panose="020B0502020202020204" pitchFamily="34" charset="0"/>
              </a:rPr>
              <a:t> </a:t>
            </a:r>
            <a:r>
              <a:rPr lang="es-ES" dirty="0" err="1" smtClean="0">
                <a:latin typeface="Century Gothic" panose="020B0502020202020204" pitchFamily="34" charset="0"/>
              </a:rPr>
              <a:t>Diverciencia</a:t>
            </a:r>
            <a:r>
              <a:rPr lang="es-ES" dirty="0" smtClean="0">
                <a:latin typeface="Century Gothic" panose="020B0502020202020204" pitchFamily="34" charset="0"/>
              </a:rPr>
              <a:t>.</a:t>
            </a:r>
            <a:endParaRPr lang="es-ES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s-ES" dirty="0">
                <a:latin typeface="Century Gothic" panose="020B0502020202020204" pitchFamily="34" charset="0"/>
              </a:rPr>
              <a:t>To </a:t>
            </a:r>
            <a:r>
              <a:rPr lang="es-ES" dirty="0" smtClean="0">
                <a:latin typeface="Century Gothic" panose="020B0502020202020204" pitchFamily="34" charset="0"/>
              </a:rPr>
              <a:t>Silvio </a:t>
            </a:r>
            <a:r>
              <a:rPr lang="es-ES" dirty="0" err="1" smtClean="0">
                <a:latin typeface="Century Gothic" panose="020B0502020202020204" pitchFamily="34" charset="0"/>
              </a:rPr>
              <a:t>Rademaker</a:t>
            </a:r>
            <a:r>
              <a:rPr lang="es-ES" dirty="0" smtClean="0">
                <a:latin typeface="Century Gothic" panose="020B0502020202020204" pitchFamily="34" charset="0"/>
              </a:rPr>
              <a:t>.</a:t>
            </a:r>
            <a:endParaRPr lang="es-ES" dirty="0">
              <a:latin typeface="Century Gothic" panose="020B0502020202020204" pitchFamily="34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s-ES" dirty="0">
                <a:latin typeface="Century Gothic" panose="020B0502020202020204" pitchFamily="34" charset="0"/>
              </a:rPr>
              <a:t>To </a:t>
            </a:r>
            <a:r>
              <a:rPr lang="es-ES" dirty="0" err="1">
                <a:latin typeface="Century Gothic" panose="020B0502020202020204" pitchFamily="34" charset="0"/>
              </a:rPr>
              <a:t>Science</a:t>
            </a:r>
            <a:r>
              <a:rPr lang="es-ES" dirty="0">
                <a:latin typeface="Century Gothic" panose="020B0502020202020204" pitchFamily="34" charset="0"/>
              </a:rPr>
              <a:t> </a:t>
            </a:r>
            <a:r>
              <a:rPr lang="es-ES" dirty="0" err="1">
                <a:latin typeface="Century Gothic" panose="020B0502020202020204" pitchFamily="34" charset="0"/>
              </a:rPr>
              <a:t>on</a:t>
            </a:r>
            <a:r>
              <a:rPr lang="es-ES" dirty="0">
                <a:latin typeface="Century Gothic" panose="020B0502020202020204" pitchFamily="34" charset="0"/>
              </a:rPr>
              <a:t> </a:t>
            </a:r>
            <a:r>
              <a:rPr lang="es-ES" dirty="0" err="1">
                <a:latin typeface="Century Gothic" panose="020B0502020202020204" pitchFamily="34" charset="0"/>
              </a:rPr>
              <a:t>Stage</a:t>
            </a:r>
            <a:r>
              <a:rPr lang="es-ES" dirty="0" smtClean="0">
                <a:latin typeface="Century Gothic" panose="020B0502020202020204" pitchFamily="34" charset="0"/>
              </a:rPr>
              <a:t>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s-ES" dirty="0" smtClean="0">
                <a:latin typeface="Century Gothic" panose="020B0502020202020204" pitchFamily="34" charset="0"/>
              </a:rPr>
              <a:t>To </a:t>
            </a:r>
            <a:r>
              <a:rPr lang="es-ES" dirty="0" err="1" smtClean="0">
                <a:latin typeface="Century Gothic" panose="020B0502020202020204" pitchFamily="34" charset="0"/>
              </a:rPr>
              <a:t>Werkgreop</a:t>
            </a:r>
            <a:r>
              <a:rPr lang="es-ES" dirty="0" smtClean="0">
                <a:latin typeface="Century Gothic" panose="020B0502020202020204" pitchFamily="34" charset="0"/>
              </a:rPr>
              <a:t> </a:t>
            </a:r>
            <a:r>
              <a:rPr lang="es-ES" dirty="0" err="1" smtClean="0">
                <a:latin typeface="Century Gothic" panose="020B0502020202020204" pitchFamily="34" charset="0"/>
              </a:rPr>
              <a:t>Natuurkunde</a:t>
            </a:r>
            <a:r>
              <a:rPr lang="es-ES" dirty="0" smtClean="0">
                <a:latin typeface="Century Gothic" panose="020B0502020202020204" pitchFamily="34" charset="0"/>
              </a:rPr>
              <a:t> </a:t>
            </a:r>
            <a:r>
              <a:rPr lang="es-ES" dirty="0" err="1" smtClean="0">
                <a:latin typeface="Century Gothic" panose="020B0502020202020204" pitchFamily="34" charset="0"/>
              </a:rPr>
              <a:t>Didaktiek</a:t>
            </a:r>
            <a:r>
              <a:rPr lang="es-ES" dirty="0" smtClean="0">
                <a:latin typeface="Century Gothic" panose="020B0502020202020204" pitchFamily="34" charset="0"/>
              </a:rPr>
              <a:t>.</a:t>
            </a:r>
            <a:endParaRPr lang="es-ES" dirty="0">
              <a:latin typeface="Century Gothic" panose="020B0502020202020204" pitchFamily="34" charset="0"/>
            </a:endParaRPr>
          </a:p>
          <a:p>
            <a:endParaRPr lang="es-ES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9095" y="6176963"/>
            <a:ext cx="7803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817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838200" y="1399309"/>
            <a:ext cx="10515600" cy="4777654"/>
          </a:xfrm>
        </p:spPr>
        <p:txBody>
          <a:bodyPr>
            <a:normAutofit fontScale="77500" lnSpcReduction="20000"/>
          </a:bodyPr>
          <a:lstStyle/>
          <a:p>
            <a:pPr marL="0" indent="0" algn="ctr">
              <a:buNone/>
            </a:pPr>
            <a:r>
              <a:rPr lang="es-ES" sz="4000" b="1" dirty="0" err="1" smtClean="0"/>
              <a:t>This</a:t>
            </a:r>
            <a:r>
              <a:rPr lang="es-ES" sz="4000" b="1" dirty="0" smtClean="0"/>
              <a:t> Project </a:t>
            </a:r>
            <a:r>
              <a:rPr lang="es-ES" sz="4000" b="1" dirty="0" err="1" smtClean="0"/>
              <a:t>have</a:t>
            </a:r>
            <a:r>
              <a:rPr lang="es-ES" sz="4000" b="1" dirty="0" smtClean="0"/>
              <a:t> </a:t>
            </a:r>
            <a:r>
              <a:rPr lang="es-ES" sz="4000" b="1" dirty="0" err="1" smtClean="0"/>
              <a:t>been</a:t>
            </a:r>
            <a:r>
              <a:rPr lang="es-ES" sz="4000" b="1" dirty="0" smtClean="0"/>
              <a:t> done </a:t>
            </a:r>
            <a:r>
              <a:rPr lang="es-ES" sz="4000" b="1" dirty="0" err="1" smtClean="0"/>
              <a:t>by</a:t>
            </a:r>
            <a:r>
              <a:rPr lang="es-ES" sz="4000" b="1" dirty="0" smtClean="0"/>
              <a:t> </a:t>
            </a:r>
            <a:r>
              <a:rPr lang="es-ES" sz="4000" b="1" dirty="0" err="1" smtClean="0"/>
              <a:t>my</a:t>
            </a:r>
            <a:r>
              <a:rPr lang="es-ES" sz="4000" b="1" dirty="0" smtClean="0"/>
              <a:t> </a:t>
            </a:r>
            <a:r>
              <a:rPr lang="es-ES" sz="4000" b="1" dirty="0" err="1" smtClean="0"/>
              <a:t>students</a:t>
            </a:r>
            <a:r>
              <a:rPr lang="es-ES" sz="4000" b="1" dirty="0" smtClean="0"/>
              <a:t>:</a:t>
            </a:r>
          </a:p>
          <a:p>
            <a:pPr marL="0" indent="0" algn="ctr">
              <a:buNone/>
            </a:pPr>
            <a:endParaRPr lang="es-ES" sz="2700" dirty="0" smtClean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s-ES" sz="27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María </a:t>
            </a:r>
            <a:r>
              <a:rPr lang="es-ES" sz="27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Escobar Montes</a:t>
            </a:r>
            <a:br>
              <a:rPr lang="es-ES" sz="27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s-ES" sz="27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Enrique José Martínez Contreras</a:t>
            </a:r>
            <a:br>
              <a:rPr lang="es-ES" sz="27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s-ES" sz="27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Patricia Fernández Galindo</a:t>
            </a:r>
            <a:br>
              <a:rPr lang="es-ES" sz="27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s-ES" sz="27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Álvaro Sánchez Mayor</a:t>
            </a:r>
            <a:br>
              <a:rPr lang="es-ES" sz="27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s-ES" sz="27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Belén Castelló Riquelme</a:t>
            </a:r>
            <a:br>
              <a:rPr lang="es-ES" sz="27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s-ES" sz="27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Francisco Ruiz Alarcón</a:t>
            </a:r>
            <a:br>
              <a:rPr lang="es-ES" sz="27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s-ES" sz="27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Javier Ochoa Moya</a:t>
            </a:r>
            <a:br>
              <a:rPr lang="es-ES" sz="27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s-ES" sz="27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Lucia Ortega García</a:t>
            </a:r>
            <a:br>
              <a:rPr lang="es-ES" sz="27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r>
              <a:rPr lang="es-ES" sz="27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Blanca Guerrero </a:t>
            </a:r>
            <a:r>
              <a:rPr lang="es-ES" sz="27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Benítez</a:t>
            </a:r>
          </a:p>
          <a:p>
            <a:pPr marL="0" indent="0" algn="ctr">
              <a:buNone/>
            </a:pPr>
            <a:endParaRPr lang="es-ES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s-E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Directed</a:t>
            </a:r>
            <a:r>
              <a:rPr lang="es-ES" sz="32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s-ES" sz="3200" b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by</a:t>
            </a:r>
            <a:endParaRPr lang="es-ES" sz="3200" b="1" dirty="0" smtClean="0">
              <a:solidFill>
                <a:prstClr val="black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s-ES" sz="27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Nuria Muñoz</a:t>
            </a:r>
          </a:p>
          <a:p>
            <a:pPr marL="0" indent="0" algn="ctr">
              <a:buNone/>
            </a:pPr>
            <a:r>
              <a:rPr lang="es-ES" sz="27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The</a:t>
            </a:r>
            <a:r>
              <a:rPr lang="es-ES" sz="27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Inmaculada </a:t>
            </a:r>
            <a:r>
              <a:rPr lang="es-ES" sz="27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School</a:t>
            </a:r>
            <a:r>
              <a:rPr lang="es-ES" sz="2700" dirty="0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, </a:t>
            </a:r>
            <a:r>
              <a:rPr lang="es-ES" sz="27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Spain</a:t>
            </a:r>
            <a:r>
              <a:rPr lang="es-ES" sz="27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/>
            </a:r>
            <a:br>
              <a:rPr lang="es-ES" sz="2700" dirty="0">
                <a:solidFill>
                  <a:prstClr val="black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es-ES" dirty="0" smtClean="0"/>
          </a:p>
          <a:p>
            <a:pPr algn="ctr"/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9095" y="6033078"/>
            <a:ext cx="7803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39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146" y="1571188"/>
            <a:ext cx="8065707" cy="3554276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966402"/>
          </a:xfrm>
        </p:spPr>
        <p:txBody>
          <a:bodyPr/>
          <a:lstStyle/>
          <a:p>
            <a:pPr algn="ctr"/>
            <a:endParaRPr lang="es-ES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6804" y="6081569"/>
            <a:ext cx="7803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61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6218" y="593313"/>
            <a:ext cx="6687892" cy="109737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s-ES" sz="8600" dirty="0">
              <a:latin typeface="Halloween Too" panose="02000500000000000000" pitchFamily="2" charset="0"/>
            </a:endParaRP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err="1"/>
              <a:t>W</a:t>
            </a:r>
            <a:r>
              <a:rPr lang="es-ES" dirty="0" err="1" smtClean="0"/>
              <a:t>e’ve</a:t>
            </a:r>
            <a:r>
              <a:rPr lang="es-ES" dirty="0" smtClean="0"/>
              <a:t> </a:t>
            </a:r>
            <a:r>
              <a:rPr lang="es-ES" dirty="0" err="1"/>
              <a:t>split</a:t>
            </a:r>
            <a:r>
              <a:rPr lang="es-ES" dirty="0"/>
              <a:t> </a:t>
            </a:r>
            <a:r>
              <a:rPr lang="es-ES" dirty="0" err="1" smtClean="0"/>
              <a:t>our</a:t>
            </a:r>
            <a:r>
              <a:rPr lang="es-ES" dirty="0" smtClean="0"/>
              <a:t> Project </a:t>
            </a:r>
            <a:r>
              <a:rPr lang="es-ES" dirty="0" err="1"/>
              <a:t>into</a:t>
            </a:r>
            <a:r>
              <a:rPr lang="es-ES" dirty="0"/>
              <a:t> </a:t>
            </a:r>
            <a:r>
              <a:rPr lang="es-ES" dirty="0" err="1"/>
              <a:t>two</a:t>
            </a:r>
            <a:r>
              <a:rPr lang="es-ES" dirty="0"/>
              <a:t> </a:t>
            </a:r>
            <a:r>
              <a:rPr lang="es-ES" dirty="0" err="1"/>
              <a:t>parts</a:t>
            </a:r>
            <a:r>
              <a:rPr lang="es-ES" dirty="0"/>
              <a:t>:</a:t>
            </a:r>
          </a:p>
          <a:p>
            <a:r>
              <a:rPr lang="es-ES" dirty="0"/>
              <a:t>In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first</a:t>
            </a:r>
            <a:r>
              <a:rPr lang="es-ES" dirty="0"/>
              <a:t> </a:t>
            </a:r>
            <a:r>
              <a:rPr lang="es-ES" dirty="0" err="1"/>
              <a:t>part</a:t>
            </a:r>
            <a:r>
              <a:rPr lang="es-ES" dirty="0"/>
              <a:t>, </a:t>
            </a:r>
            <a:r>
              <a:rPr lang="es-ES" dirty="0" err="1"/>
              <a:t>we’ve</a:t>
            </a:r>
            <a:r>
              <a:rPr lang="es-ES" dirty="0"/>
              <a:t> </a:t>
            </a:r>
            <a:r>
              <a:rPr lang="es-ES" dirty="0" err="1"/>
              <a:t>studied</a:t>
            </a:r>
            <a:r>
              <a:rPr lang="es-ES" dirty="0"/>
              <a:t> </a:t>
            </a:r>
            <a:r>
              <a:rPr lang="es-ES" dirty="0" err="1"/>
              <a:t>what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b="1" dirty="0" err="1"/>
              <a:t>influence</a:t>
            </a:r>
            <a:r>
              <a:rPr lang="es-ES" b="1" dirty="0"/>
              <a:t> of </a:t>
            </a:r>
            <a:r>
              <a:rPr lang="es-ES" b="1" dirty="0" err="1"/>
              <a:t>literature</a:t>
            </a:r>
            <a:r>
              <a:rPr lang="es-ES" b="1" dirty="0"/>
              <a:t> and </a:t>
            </a:r>
            <a:r>
              <a:rPr lang="es-ES" b="1" dirty="0" err="1"/>
              <a:t>theatre</a:t>
            </a:r>
            <a:r>
              <a:rPr lang="es-ES" dirty="0"/>
              <a:t> </a:t>
            </a:r>
            <a:r>
              <a:rPr lang="es-ES" dirty="0" err="1"/>
              <a:t>had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inventions</a:t>
            </a:r>
            <a:r>
              <a:rPr lang="es-ES" dirty="0"/>
              <a:t> </a:t>
            </a:r>
            <a:r>
              <a:rPr lang="es-ES" dirty="0" err="1"/>
              <a:t>during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19 </a:t>
            </a:r>
            <a:r>
              <a:rPr lang="es-ES" dirty="0" err="1"/>
              <a:t>th</a:t>
            </a:r>
            <a:r>
              <a:rPr lang="es-ES" dirty="0"/>
              <a:t> </a:t>
            </a:r>
            <a:r>
              <a:rPr lang="es-ES" dirty="0" err="1"/>
              <a:t>century</a:t>
            </a:r>
            <a:r>
              <a:rPr lang="es-ES" dirty="0"/>
              <a:t> </a:t>
            </a:r>
            <a:r>
              <a:rPr lang="es-ES" dirty="0" err="1"/>
              <a:t>when</a:t>
            </a:r>
            <a:r>
              <a:rPr lang="es-ES" dirty="0"/>
              <a:t> </a:t>
            </a:r>
            <a:r>
              <a:rPr lang="es-ES" b="1" dirty="0" err="1"/>
              <a:t>phantasmagorias</a:t>
            </a:r>
            <a:r>
              <a:rPr lang="es-ES" dirty="0"/>
              <a:t> </a:t>
            </a:r>
            <a:r>
              <a:rPr lang="es-ES" dirty="0" err="1"/>
              <a:t>were</a:t>
            </a:r>
            <a:r>
              <a:rPr lang="es-ES" dirty="0"/>
              <a:t> </a:t>
            </a:r>
            <a:r>
              <a:rPr lang="es-ES" dirty="0" err="1"/>
              <a:t>used</a:t>
            </a:r>
            <a:r>
              <a:rPr lang="es-ES" dirty="0"/>
              <a:t> in </a:t>
            </a:r>
            <a:r>
              <a:rPr lang="es-ES" dirty="0" err="1"/>
              <a:t>live</a:t>
            </a:r>
            <a:r>
              <a:rPr lang="es-ES" dirty="0"/>
              <a:t> shows.</a:t>
            </a:r>
          </a:p>
          <a:p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second</a:t>
            </a:r>
            <a:r>
              <a:rPr lang="es-ES" dirty="0"/>
              <a:t> </a:t>
            </a:r>
            <a:r>
              <a:rPr lang="es-ES" dirty="0" err="1"/>
              <a:t>one</a:t>
            </a:r>
            <a:r>
              <a:rPr lang="es-ES" dirty="0"/>
              <a:t> </a:t>
            </a:r>
            <a:r>
              <a:rPr lang="es-ES" dirty="0" err="1"/>
              <a:t>is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experimental </a:t>
            </a:r>
            <a:r>
              <a:rPr lang="es-ES" dirty="0" err="1"/>
              <a:t>part</a:t>
            </a:r>
            <a:r>
              <a:rPr lang="es-ES" dirty="0"/>
              <a:t> </a:t>
            </a:r>
            <a:r>
              <a:rPr lang="es-ES" dirty="0" err="1"/>
              <a:t>which</a:t>
            </a:r>
            <a:r>
              <a:rPr lang="es-ES" dirty="0"/>
              <a:t> </a:t>
            </a:r>
            <a:r>
              <a:rPr lang="es-ES" dirty="0" err="1"/>
              <a:t>consists</a:t>
            </a:r>
            <a:r>
              <a:rPr lang="es-ES" dirty="0"/>
              <a:t> of </a:t>
            </a:r>
            <a:r>
              <a:rPr lang="es-ES" dirty="0" err="1"/>
              <a:t>reproducing</a:t>
            </a:r>
            <a:r>
              <a:rPr lang="es-ES" dirty="0"/>
              <a:t> </a:t>
            </a:r>
            <a:r>
              <a:rPr lang="es-ES" dirty="0" err="1"/>
              <a:t>those</a:t>
            </a:r>
            <a:r>
              <a:rPr lang="es-ES" dirty="0"/>
              <a:t> </a:t>
            </a:r>
            <a:r>
              <a:rPr lang="es-ES" dirty="0" err="1"/>
              <a:t>inventions</a:t>
            </a:r>
            <a:r>
              <a:rPr lang="es-ES" dirty="0"/>
              <a:t>.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/>
              <a:t>study</a:t>
            </a:r>
            <a:r>
              <a:rPr lang="es-ES" b="1" dirty="0"/>
              <a:t> of light as a wave </a:t>
            </a:r>
            <a:r>
              <a:rPr lang="es-ES" b="1" dirty="0" err="1"/>
              <a:t>movement</a:t>
            </a:r>
            <a:r>
              <a:rPr lang="es-ES" b="1" dirty="0"/>
              <a:t> </a:t>
            </a:r>
            <a:r>
              <a:rPr lang="es-ES" dirty="0" err="1"/>
              <a:t>clearly</a:t>
            </a:r>
            <a:r>
              <a:rPr lang="es-ES" dirty="0"/>
              <a:t> </a:t>
            </a:r>
            <a:r>
              <a:rPr lang="es-ES" dirty="0" err="1"/>
              <a:t>demonstrates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Physics</a:t>
            </a:r>
            <a:r>
              <a:rPr lang="es-ES" dirty="0"/>
              <a:t> </a:t>
            </a:r>
            <a:r>
              <a:rPr lang="es-ES" dirty="0" err="1"/>
              <a:t>behind</a:t>
            </a:r>
            <a:r>
              <a:rPr lang="es-ES" dirty="0"/>
              <a:t> </a:t>
            </a:r>
            <a:r>
              <a:rPr lang="es-ES" dirty="0" err="1"/>
              <a:t>every</a:t>
            </a:r>
            <a:r>
              <a:rPr lang="es-ES" dirty="0"/>
              <a:t> single </a:t>
            </a:r>
            <a:r>
              <a:rPr lang="es-ES" dirty="0" err="1"/>
              <a:t>invention</a:t>
            </a:r>
            <a:r>
              <a:rPr lang="es-ES" dirty="0"/>
              <a:t>.</a:t>
            </a:r>
          </a:p>
          <a:p>
            <a:pPr marL="0" indent="0">
              <a:buNone/>
            </a:pPr>
            <a:endParaRPr lang="es-ES" dirty="0" smtClean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4513" y="6176963"/>
            <a:ext cx="7803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632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821" y="652141"/>
            <a:ext cx="5620999" cy="926672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s-ES" dirty="0" err="1"/>
              <a:t>My</a:t>
            </a:r>
            <a:r>
              <a:rPr lang="es-ES" dirty="0"/>
              <a:t> </a:t>
            </a:r>
            <a:r>
              <a:rPr lang="es-ES" dirty="0" err="1"/>
              <a:t>students</a:t>
            </a:r>
            <a:r>
              <a:rPr lang="es-ES" dirty="0"/>
              <a:t> </a:t>
            </a:r>
            <a:r>
              <a:rPr lang="es-ES" dirty="0" err="1"/>
              <a:t>started</a:t>
            </a:r>
            <a:r>
              <a:rPr lang="es-ES" dirty="0"/>
              <a:t> </a:t>
            </a:r>
            <a:r>
              <a:rPr lang="es-ES" dirty="0" err="1"/>
              <a:t>investigating</a:t>
            </a:r>
            <a:r>
              <a:rPr lang="es-ES" dirty="0"/>
              <a:t> </a:t>
            </a:r>
            <a:r>
              <a:rPr lang="es-ES" b="1" dirty="0" err="1"/>
              <a:t>why</a:t>
            </a:r>
            <a:r>
              <a:rPr lang="es-ES" b="1" dirty="0"/>
              <a:t> </a:t>
            </a:r>
            <a:r>
              <a:rPr lang="es-ES" b="1" dirty="0" err="1"/>
              <a:t>phantoms</a:t>
            </a:r>
            <a:r>
              <a:rPr lang="es-ES" b="1" dirty="0"/>
              <a:t> </a:t>
            </a:r>
            <a:r>
              <a:rPr lang="es-ES" dirty="0"/>
              <a:t>cause so </a:t>
            </a:r>
            <a:r>
              <a:rPr lang="es-ES" dirty="0" err="1"/>
              <a:t>much</a:t>
            </a:r>
            <a:r>
              <a:rPr lang="es-ES" dirty="0"/>
              <a:t> </a:t>
            </a:r>
            <a:r>
              <a:rPr lang="es-ES" dirty="0" err="1"/>
              <a:t>fascination</a:t>
            </a:r>
            <a:r>
              <a:rPr lang="es-ES" dirty="0"/>
              <a:t> </a:t>
            </a:r>
            <a:r>
              <a:rPr lang="es-ES" dirty="0" err="1"/>
              <a:t>throughout</a:t>
            </a:r>
            <a:r>
              <a:rPr lang="es-ES" dirty="0"/>
              <a:t> </a:t>
            </a:r>
            <a:r>
              <a:rPr lang="es-ES" dirty="0" err="1"/>
              <a:t>History</a:t>
            </a:r>
            <a:r>
              <a:rPr lang="es-ES" dirty="0"/>
              <a:t>  and </a:t>
            </a:r>
            <a:r>
              <a:rPr lang="es-ES" b="1" dirty="0" err="1"/>
              <a:t>have</a:t>
            </a:r>
            <a:r>
              <a:rPr lang="es-ES" b="1" dirty="0"/>
              <a:t> </a:t>
            </a:r>
            <a:r>
              <a:rPr lang="es-ES" b="1" dirty="0" err="1"/>
              <a:t>even</a:t>
            </a:r>
            <a:r>
              <a:rPr lang="es-ES" b="1" dirty="0"/>
              <a:t> </a:t>
            </a:r>
            <a:r>
              <a:rPr lang="es-ES" b="1" dirty="0" err="1"/>
              <a:t>been</a:t>
            </a:r>
            <a:r>
              <a:rPr lang="es-ES" b="1" dirty="0"/>
              <a:t> a </a:t>
            </a:r>
            <a:r>
              <a:rPr lang="es-ES" b="1" dirty="0" err="1"/>
              <a:t>source</a:t>
            </a:r>
            <a:r>
              <a:rPr lang="es-ES" b="1" dirty="0"/>
              <a:t> of </a:t>
            </a:r>
            <a:r>
              <a:rPr lang="es-ES" b="1" dirty="0" err="1"/>
              <a:t>inspiration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literature</a:t>
            </a:r>
            <a:r>
              <a:rPr lang="es-ES" dirty="0"/>
              <a:t> and </a:t>
            </a:r>
            <a:r>
              <a:rPr lang="es-ES" dirty="0" err="1"/>
              <a:t>theatre</a:t>
            </a:r>
            <a:r>
              <a:rPr lang="es-ES" dirty="0"/>
              <a:t>. </a:t>
            </a:r>
            <a:endParaRPr lang="es-ES" dirty="0" smtClean="0"/>
          </a:p>
          <a:p>
            <a:r>
              <a:rPr lang="es-ES" dirty="0" err="1" smtClean="0"/>
              <a:t>We</a:t>
            </a:r>
            <a:r>
              <a:rPr lang="es-ES" dirty="0" smtClean="0"/>
              <a:t> </a:t>
            </a:r>
            <a:r>
              <a:rPr lang="es-ES" dirty="0" err="1"/>
              <a:t>found</a:t>
            </a:r>
            <a:r>
              <a:rPr lang="es-ES" dirty="0"/>
              <a:t> </a:t>
            </a:r>
            <a:r>
              <a:rPr lang="es-ES" dirty="0" err="1"/>
              <a:t>that</a:t>
            </a:r>
            <a:r>
              <a:rPr lang="es-ES" dirty="0"/>
              <a:t>  </a:t>
            </a:r>
            <a:r>
              <a:rPr lang="es-ES" b="1" dirty="0" err="1" smtClean="0"/>
              <a:t>Pliny</a:t>
            </a:r>
            <a:r>
              <a:rPr lang="es-ES" b="1" dirty="0" smtClean="0"/>
              <a:t> </a:t>
            </a:r>
            <a:r>
              <a:rPr lang="es-ES" b="1" dirty="0" err="1"/>
              <a:t>The</a:t>
            </a:r>
            <a:r>
              <a:rPr lang="es-ES" b="1" dirty="0"/>
              <a:t> </a:t>
            </a:r>
            <a:r>
              <a:rPr lang="es-ES" b="1" dirty="0" err="1" smtClean="0"/>
              <a:t>Younger</a:t>
            </a:r>
            <a:r>
              <a:rPr lang="es-ES" b="1" dirty="0" smtClean="0"/>
              <a:t> </a:t>
            </a:r>
            <a:r>
              <a:rPr lang="es-E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61 – 112 </a:t>
            </a:r>
            <a:r>
              <a:rPr lang="es-ES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aC</a:t>
            </a:r>
            <a:r>
              <a:rPr lang="es-ES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s-ES" dirty="0" smtClean="0"/>
              <a:t> </a:t>
            </a:r>
            <a:r>
              <a:rPr lang="es-ES" dirty="0" err="1"/>
              <a:t>wrote</a:t>
            </a:r>
            <a:r>
              <a:rPr lang="es-ES" dirty="0"/>
              <a:t> a </a:t>
            </a:r>
            <a:r>
              <a:rPr lang="es-ES" dirty="0" err="1"/>
              <a:t>letter</a:t>
            </a:r>
            <a:r>
              <a:rPr lang="es-ES" dirty="0"/>
              <a:t> </a:t>
            </a:r>
            <a:r>
              <a:rPr lang="es-ES" dirty="0" err="1"/>
              <a:t>about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story</a:t>
            </a:r>
            <a:r>
              <a:rPr lang="es-ES" dirty="0"/>
              <a:t> of a </a:t>
            </a:r>
            <a:r>
              <a:rPr lang="es-ES" dirty="0" err="1"/>
              <a:t>haunted</a:t>
            </a:r>
            <a:r>
              <a:rPr lang="es-ES" dirty="0"/>
              <a:t> </a:t>
            </a:r>
            <a:r>
              <a:rPr lang="es-ES" dirty="0" err="1"/>
              <a:t>house</a:t>
            </a:r>
            <a:r>
              <a:rPr lang="es-ES" dirty="0"/>
              <a:t> in </a:t>
            </a:r>
            <a:r>
              <a:rPr lang="es-ES" dirty="0" err="1"/>
              <a:t>which</a:t>
            </a:r>
            <a:r>
              <a:rPr lang="es-ES" dirty="0"/>
              <a:t> a </a:t>
            </a:r>
            <a:r>
              <a:rPr lang="es-ES" dirty="0" err="1"/>
              <a:t>phantom</a:t>
            </a:r>
            <a:r>
              <a:rPr lang="es-ES" dirty="0"/>
              <a:t> </a:t>
            </a:r>
            <a:r>
              <a:rPr lang="es-ES" dirty="0" err="1"/>
              <a:t>lived</a:t>
            </a:r>
            <a:r>
              <a:rPr lang="es-ES" dirty="0"/>
              <a:t>. </a:t>
            </a:r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601876" y="1840053"/>
            <a:ext cx="2127688" cy="2560542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41536" y="1578813"/>
            <a:ext cx="2103302" cy="285927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1677" y="4868582"/>
            <a:ext cx="2176461" cy="1853345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54660" y="6176963"/>
            <a:ext cx="7803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159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527" y="520968"/>
            <a:ext cx="5084505" cy="130465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i="1" dirty="0" smtClean="0"/>
          </a:p>
          <a:p>
            <a:pPr marL="0" indent="0">
              <a:buNone/>
            </a:pPr>
            <a:r>
              <a:rPr lang="en-US" i="1" dirty="0" smtClean="0"/>
              <a:t>“</a:t>
            </a:r>
            <a:r>
              <a:rPr lang="en-US" b="1" i="1" dirty="0" smtClean="0"/>
              <a:t>There </a:t>
            </a:r>
            <a:r>
              <a:rPr lang="en-US" b="1" i="1" dirty="0"/>
              <a:t>was at Athens a </a:t>
            </a:r>
            <a:r>
              <a:rPr lang="en-US" i="1" dirty="0"/>
              <a:t>large and spacious, but </a:t>
            </a:r>
            <a:r>
              <a:rPr lang="en-US" i="1" dirty="0" err="1" smtClean="0"/>
              <a:t>illreputed</a:t>
            </a:r>
            <a:r>
              <a:rPr lang="en-US" i="1" dirty="0" smtClean="0"/>
              <a:t> </a:t>
            </a:r>
            <a:r>
              <a:rPr lang="en-US" i="1" dirty="0"/>
              <a:t>and pestilential </a:t>
            </a:r>
            <a:r>
              <a:rPr lang="en-US" b="1" i="1" dirty="0"/>
              <a:t>house</a:t>
            </a:r>
            <a:r>
              <a:rPr lang="en-US" i="1" dirty="0"/>
              <a:t>. </a:t>
            </a:r>
            <a:r>
              <a:rPr lang="en-US" b="1" i="1" dirty="0"/>
              <a:t>In the dead of the night a noise, resembling the clashing of iron, was frequently heard</a:t>
            </a:r>
            <a:r>
              <a:rPr lang="en-US" i="1" dirty="0"/>
              <a:t>, which, if you listened more attentively, sounded like the rattling of fetters; at first it seemed at a distance, but approached nearer by degrees; </a:t>
            </a:r>
            <a:r>
              <a:rPr lang="en-US" b="1" i="1" dirty="0"/>
              <a:t>immediately afterward a phantom appeared in the form of an old man</a:t>
            </a:r>
            <a:r>
              <a:rPr lang="en-US" i="1" dirty="0"/>
              <a:t>, extremely meagre and squalid, with a long beard and bristling hair; rattling the </a:t>
            </a:r>
            <a:r>
              <a:rPr lang="en-US" i="1" dirty="0" err="1"/>
              <a:t>gyves</a:t>
            </a:r>
            <a:r>
              <a:rPr lang="en-US" i="1" dirty="0"/>
              <a:t> on his feet and </a:t>
            </a:r>
            <a:r>
              <a:rPr lang="en-US" i="1" dirty="0" smtClean="0"/>
              <a:t>hands…”</a:t>
            </a:r>
            <a:endParaRPr lang="es-ES" i="1" dirty="0"/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9095" y="6061942"/>
            <a:ext cx="7803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512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contenido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 err="1"/>
              <a:t>Later</a:t>
            </a:r>
            <a:r>
              <a:rPr lang="es-ES" dirty="0"/>
              <a:t> </a:t>
            </a:r>
            <a:r>
              <a:rPr lang="es-ES" dirty="0" err="1"/>
              <a:t>on</a:t>
            </a:r>
            <a:r>
              <a:rPr lang="es-ES" dirty="0"/>
              <a:t>, </a:t>
            </a:r>
            <a:r>
              <a:rPr lang="es-ES" dirty="0" err="1"/>
              <a:t>well</a:t>
            </a:r>
            <a:r>
              <a:rPr lang="es-ES" dirty="0"/>
              <a:t> </a:t>
            </a:r>
            <a:r>
              <a:rPr lang="es-ES" dirty="0" err="1"/>
              <a:t>known</a:t>
            </a:r>
            <a:r>
              <a:rPr lang="es-ES" dirty="0"/>
              <a:t> </a:t>
            </a:r>
            <a:r>
              <a:rPr lang="es-ES" dirty="0" err="1"/>
              <a:t>writers</a:t>
            </a:r>
            <a:r>
              <a:rPr lang="es-ES" dirty="0"/>
              <a:t> </a:t>
            </a:r>
            <a:r>
              <a:rPr lang="es-ES" dirty="0" err="1"/>
              <a:t>such</a:t>
            </a:r>
            <a:r>
              <a:rPr lang="es-ES" dirty="0"/>
              <a:t> </a:t>
            </a:r>
            <a:r>
              <a:rPr lang="es-ES" dirty="0" smtClean="0"/>
              <a:t>as</a:t>
            </a:r>
          </a:p>
          <a:p>
            <a:r>
              <a:rPr lang="es-ES" dirty="0" smtClean="0"/>
              <a:t> </a:t>
            </a:r>
            <a:r>
              <a:rPr lang="es-ES" b="1" dirty="0"/>
              <a:t>Lord Byron</a:t>
            </a:r>
            <a:r>
              <a:rPr lang="es-ES" dirty="0"/>
              <a:t>, </a:t>
            </a:r>
            <a:r>
              <a:rPr lang="es-ES" b="1" dirty="0" smtClean="0"/>
              <a:t>Mary </a:t>
            </a:r>
            <a:r>
              <a:rPr lang="es-ES" b="1" dirty="0"/>
              <a:t>Shelley </a:t>
            </a:r>
            <a:r>
              <a:rPr lang="es-ES" dirty="0" err="1"/>
              <a:t>or</a:t>
            </a:r>
            <a:r>
              <a:rPr lang="es-ES" dirty="0"/>
              <a:t> </a:t>
            </a:r>
            <a:r>
              <a:rPr lang="es-ES" b="1" dirty="0" smtClean="0"/>
              <a:t>Edgar </a:t>
            </a:r>
            <a:r>
              <a:rPr lang="es-ES" b="1" dirty="0"/>
              <a:t>Allan Poe  </a:t>
            </a:r>
            <a:r>
              <a:rPr lang="es-ES" dirty="0" err="1" smtClean="0"/>
              <a:t>made</a:t>
            </a:r>
            <a:r>
              <a:rPr lang="es-ES" dirty="0" smtClean="0"/>
              <a:t> </a:t>
            </a:r>
            <a:r>
              <a:rPr lang="es-ES" dirty="0" err="1"/>
              <a:t>numerous</a:t>
            </a:r>
            <a:r>
              <a:rPr lang="es-ES" dirty="0"/>
              <a:t> </a:t>
            </a:r>
            <a:r>
              <a:rPr lang="es-ES" dirty="0" err="1"/>
              <a:t>references</a:t>
            </a:r>
            <a:r>
              <a:rPr lang="es-ES" dirty="0"/>
              <a:t> in </a:t>
            </a:r>
            <a:r>
              <a:rPr lang="es-ES" dirty="0" err="1"/>
              <a:t>their</a:t>
            </a:r>
            <a:r>
              <a:rPr lang="es-ES" dirty="0"/>
              <a:t> </a:t>
            </a:r>
            <a:r>
              <a:rPr lang="es-ES" dirty="0" err="1"/>
              <a:t>works</a:t>
            </a:r>
            <a:r>
              <a:rPr lang="es-ES" dirty="0"/>
              <a:t> </a:t>
            </a:r>
            <a:r>
              <a:rPr lang="es-ES" dirty="0" err="1"/>
              <a:t>about</a:t>
            </a:r>
            <a:r>
              <a:rPr lang="es-ES" dirty="0"/>
              <a:t> </a:t>
            </a:r>
            <a:r>
              <a:rPr lang="es-ES" b="1" dirty="0" err="1"/>
              <a:t>ghosts</a:t>
            </a:r>
            <a:r>
              <a:rPr lang="es-ES" dirty="0"/>
              <a:t> </a:t>
            </a:r>
            <a:r>
              <a:rPr lang="es-ES" dirty="0" err="1"/>
              <a:t>during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romantic</a:t>
            </a:r>
            <a:r>
              <a:rPr lang="es-ES" dirty="0"/>
              <a:t> </a:t>
            </a:r>
            <a:r>
              <a:rPr lang="es-ES" dirty="0" err="1"/>
              <a:t>period</a:t>
            </a:r>
            <a:r>
              <a:rPr lang="es-ES" dirty="0"/>
              <a:t>.</a:t>
            </a:r>
          </a:p>
          <a:p>
            <a:endParaRPr lang="es-ES" dirty="0"/>
          </a:p>
        </p:txBody>
      </p:sp>
      <p:pic>
        <p:nvPicPr>
          <p:cNvPr id="7" name="Imagen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6790" y="3578270"/>
            <a:ext cx="2696936" cy="2105025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9492" y="3578270"/>
            <a:ext cx="2840084" cy="2099424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5342" y="3578270"/>
            <a:ext cx="2898458" cy="2099424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22949" y="6176640"/>
            <a:ext cx="7803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83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3494" y="365125"/>
            <a:ext cx="5108891" cy="1530229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s-ES" sz="4900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s-ES" dirty="0" err="1"/>
              <a:t>During</a:t>
            </a:r>
            <a:r>
              <a:rPr lang="es-ES" dirty="0"/>
              <a:t> </a:t>
            </a:r>
            <a:r>
              <a:rPr lang="es-ES" dirty="0" err="1"/>
              <a:t>Victorian</a:t>
            </a:r>
            <a:r>
              <a:rPr lang="es-ES" dirty="0"/>
              <a:t> times </a:t>
            </a:r>
            <a:r>
              <a:rPr lang="es-ES" dirty="0" err="1"/>
              <a:t>it</a:t>
            </a:r>
            <a:r>
              <a:rPr lang="es-ES" dirty="0"/>
              <a:t> </a:t>
            </a:r>
            <a:r>
              <a:rPr lang="es-ES" dirty="0" err="1"/>
              <a:t>was</a:t>
            </a:r>
            <a:r>
              <a:rPr lang="es-ES" dirty="0"/>
              <a:t> </a:t>
            </a:r>
            <a:r>
              <a:rPr lang="es-ES" dirty="0" err="1"/>
              <a:t>really</a:t>
            </a:r>
            <a:r>
              <a:rPr lang="es-ES" dirty="0"/>
              <a:t> </a:t>
            </a:r>
            <a:r>
              <a:rPr lang="es-ES" dirty="0" err="1"/>
              <a:t>fashionable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high</a:t>
            </a:r>
            <a:r>
              <a:rPr lang="es-ES" dirty="0"/>
              <a:t> </a:t>
            </a:r>
            <a:r>
              <a:rPr lang="es-ES" dirty="0" err="1"/>
              <a:t>society</a:t>
            </a:r>
            <a:r>
              <a:rPr lang="es-ES" dirty="0"/>
              <a:t> to be </a:t>
            </a:r>
            <a:r>
              <a:rPr lang="es-ES" dirty="0" err="1"/>
              <a:t>seen</a:t>
            </a:r>
            <a:r>
              <a:rPr lang="es-ES" dirty="0"/>
              <a:t> at </a:t>
            </a:r>
            <a:r>
              <a:rPr lang="es-ES" dirty="0" err="1"/>
              <a:t>magic</a:t>
            </a:r>
            <a:r>
              <a:rPr lang="es-ES" dirty="0"/>
              <a:t> </a:t>
            </a:r>
            <a:r>
              <a:rPr lang="es-ES" dirty="0" smtClean="0"/>
              <a:t>shows.</a:t>
            </a:r>
          </a:p>
          <a:p>
            <a:pPr marL="0" indent="0">
              <a:buNone/>
            </a:pPr>
            <a:r>
              <a:rPr lang="es-ES" b="1" kern="150" dirty="0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Jean </a:t>
            </a:r>
            <a:r>
              <a:rPr lang="es-ES" b="1" kern="150" dirty="0" err="1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Eugène</a:t>
            </a:r>
            <a:r>
              <a:rPr lang="es-ES" b="1" kern="150" dirty="0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 Robert-</a:t>
            </a:r>
            <a:r>
              <a:rPr lang="es-ES" b="1" kern="150" dirty="0" err="1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Houdin</a:t>
            </a:r>
            <a:r>
              <a:rPr lang="es-ES" b="1" kern="150" dirty="0" smtClean="0">
                <a:latin typeface="Times New Roman" panose="02020603050405020304" pitchFamily="18" charset="0"/>
                <a:ea typeface="SimSun" panose="02010600030101010101" pitchFamily="2" charset="-122"/>
                <a:cs typeface="Mangal" panose="02040503050203030202" pitchFamily="18" charset="0"/>
              </a:rPr>
              <a:t>,</a:t>
            </a:r>
            <a:r>
              <a:rPr lang="es-ES" dirty="0"/>
              <a:t> </a:t>
            </a:r>
            <a:r>
              <a:rPr lang="es-ES" dirty="0" err="1"/>
              <a:t>who</a:t>
            </a:r>
            <a:r>
              <a:rPr lang="es-ES" dirty="0"/>
              <a:t> </a:t>
            </a:r>
            <a:r>
              <a:rPr lang="es-ES" dirty="0" err="1"/>
              <a:t>was</a:t>
            </a:r>
            <a:r>
              <a:rPr lang="es-ES" dirty="0"/>
              <a:t> a French </a:t>
            </a:r>
            <a:r>
              <a:rPr lang="es-ES" dirty="0" err="1"/>
              <a:t>magician</a:t>
            </a:r>
            <a:r>
              <a:rPr lang="es-ES" dirty="0"/>
              <a:t> </a:t>
            </a:r>
            <a:r>
              <a:rPr lang="es-ES" dirty="0" err="1"/>
              <a:t>wrote</a:t>
            </a:r>
            <a:r>
              <a:rPr lang="es-ES" dirty="0"/>
              <a:t> a </a:t>
            </a:r>
            <a:r>
              <a:rPr lang="es-ES" dirty="0" err="1"/>
              <a:t>book</a:t>
            </a:r>
            <a:r>
              <a:rPr lang="es-ES" dirty="0"/>
              <a:t> </a:t>
            </a:r>
            <a:r>
              <a:rPr lang="es-ES" dirty="0" err="1"/>
              <a:t>entitled</a:t>
            </a:r>
            <a:r>
              <a:rPr lang="es-ES" dirty="0"/>
              <a:t> </a:t>
            </a:r>
            <a:r>
              <a:rPr lang="es-ES" i="1" u="sng" dirty="0"/>
              <a:t>“</a:t>
            </a:r>
            <a:r>
              <a:rPr lang="es-ES" i="1" u="sng" dirty="0" err="1"/>
              <a:t>Magic</a:t>
            </a:r>
            <a:r>
              <a:rPr lang="es-ES" i="1" u="sng" dirty="0"/>
              <a:t> and </a:t>
            </a:r>
            <a:r>
              <a:rPr lang="es-ES" i="1" u="sng" dirty="0" err="1"/>
              <a:t>recreative</a:t>
            </a:r>
            <a:r>
              <a:rPr lang="es-ES" i="1" u="sng" dirty="0"/>
              <a:t> </a:t>
            </a:r>
            <a:r>
              <a:rPr lang="es-ES" i="1" u="sng" dirty="0" err="1"/>
              <a:t>Physics</a:t>
            </a:r>
            <a:r>
              <a:rPr lang="es-ES" i="1" u="sng" dirty="0"/>
              <a:t>” </a:t>
            </a:r>
            <a:r>
              <a:rPr lang="es-ES" dirty="0" err="1"/>
              <a:t>where</a:t>
            </a:r>
            <a:r>
              <a:rPr lang="es-ES" dirty="0"/>
              <a:t> he </a:t>
            </a:r>
            <a:r>
              <a:rPr lang="es-ES" dirty="0" err="1"/>
              <a:t>described</a:t>
            </a:r>
            <a:r>
              <a:rPr lang="es-ES" dirty="0"/>
              <a:t>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tricks</a:t>
            </a:r>
            <a:r>
              <a:rPr lang="es-ES" dirty="0"/>
              <a:t> of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bodyless</a:t>
            </a:r>
            <a:r>
              <a:rPr lang="es-ES" dirty="0"/>
              <a:t> </a:t>
            </a:r>
            <a:r>
              <a:rPr lang="es-ES" dirty="0" err="1"/>
              <a:t>talking</a:t>
            </a:r>
            <a:r>
              <a:rPr lang="es-ES" dirty="0"/>
              <a:t> head and </a:t>
            </a:r>
            <a:r>
              <a:rPr lang="es-ES" dirty="0" err="1"/>
              <a:t>the</a:t>
            </a:r>
            <a:r>
              <a:rPr lang="es-ES" dirty="0"/>
              <a:t> </a:t>
            </a:r>
            <a:r>
              <a:rPr lang="es-ES" dirty="0" err="1"/>
              <a:t>magic</a:t>
            </a:r>
            <a:r>
              <a:rPr lang="es-ES" dirty="0"/>
              <a:t> box. </a:t>
            </a:r>
            <a:endParaRPr lang="es-ES" dirty="0" smtClean="0"/>
          </a:p>
          <a:p>
            <a:pPr marL="0" indent="0">
              <a:buNone/>
            </a:pP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93494" y="4371616"/>
            <a:ext cx="1999661" cy="216426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9532" y="4392746"/>
            <a:ext cx="3657917" cy="1981372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4513" y="6025583"/>
            <a:ext cx="7803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7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819" y="592004"/>
            <a:ext cx="10254361" cy="871804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endParaRPr lang="es-ES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67937" y="2468879"/>
            <a:ext cx="3664014" cy="3422469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993" y="2468879"/>
            <a:ext cx="3664014" cy="3422468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0049" y="2468879"/>
            <a:ext cx="3664014" cy="3422468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43707" y="6169623"/>
            <a:ext cx="780356" cy="499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4984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1881</TotalTime>
  <Words>1022</Words>
  <Application>Microsoft Office PowerPoint</Application>
  <PresentationFormat>Panorámica</PresentationFormat>
  <Paragraphs>103</Paragraphs>
  <Slides>38</Slides>
  <Notes>0</Notes>
  <HiddenSlides>0</HiddenSlides>
  <MMClips>1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38</vt:i4>
      </vt:variant>
    </vt:vector>
  </HeadingPairs>
  <TitlesOfParts>
    <vt:vector size="48" baseType="lpstr">
      <vt:lpstr>SimSun</vt:lpstr>
      <vt:lpstr>Arial</vt:lpstr>
      <vt:lpstr>Calibri</vt:lpstr>
      <vt:lpstr>Calibri Light</vt:lpstr>
      <vt:lpstr>Century Gothic</vt:lpstr>
      <vt:lpstr>Halloween Too</vt:lpstr>
      <vt:lpstr>Mangal</vt:lpstr>
      <vt:lpstr>Symbol</vt:lpstr>
      <vt:lpstr>Times New Roman</vt:lpstr>
      <vt:lpstr>Tema de Office</vt:lpstr>
      <vt:lpstr>Presentación de PowerPoint</vt:lpstr>
      <vt:lpstr>InTRODUCTION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Fantasmas o Fisica   en los escenarios del s. xix</dc:title>
  <dc:creator>Álvaro Sánchez</dc:creator>
  <cp:lastModifiedBy>Microsoft</cp:lastModifiedBy>
  <cp:revision>307</cp:revision>
  <dcterms:created xsi:type="dcterms:W3CDTF">2016-03-27T09:20:06Z</dcterms:created>
  <dcterms:modified xsi:type="dcterms:W3CDTF">2016-12-14T16:33:35Z</dcterms:modified>
</cp:coreProperties>
</file>